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16" r:id="rId2"/>
    <p:sldId id="297" r:id="rId3"/>
    <p:sldId id="301" r:id="rId4"/>
    <p:sldId id="259" r:id="rId5"/>
    <p:sldId id="286" r:id="rId6"/>
    <p:sldId id="283" r:id="rId7"/>
    <p:sldId id="285" r:id="rId8"/>
    <p:sldId id="287" r:id="rId9"/>
    <p:sldId id="306" r:id="rId10"/>
    <p:sldId id="299" r:id="rId11"/>
    <p:sldId id="302" r:id="rId12"/>
    <p:sldId id="289" r:id="rId13"/>
    <p:sldId id="268" r:id="rId14"/>
    <p:sldId id="290" r:id="rId15"/>
    <p:sldId id="276" r:id="rId16"/>
    <p:sldId id="274" r:id="rId17"/>
    <p:sldId id="272" r:id="rId18"/>
    <p:sldId id="261" r:id="rId19"/>
    <p:sldId id="275" r:id="rId20"/>
    <p:sldId id="262" r:id="rId21"/>
    <p:sldId id="284" r:id="rId22"/>
    <p:sldId id="267" r:id="rId23"/>
    <p:sldId id="256" r:id="rId24"/>
    <p:sldId id="258" r:id="rId25"/>
    <p:sldId id="270" r:id="rId26"/>
    <p:sldId id="263" r:id="rId27"/>
    <p:sldId id="269" r:id="rId28"/>
    <p:sldId id="271" r:id="rId29"/>
    <p:sldId id="265" r:id="rId30"/>
    <p:sldId id="264" r:id="rId31"/>
    <p:sldId id="308" r:id="rId32"/>
    <p:sldId id="305" r:id="rId33"/>
    <p:sldId id="307" r:id="rId34"/>
    <p:sldId id="291" r:id="rId35"/>
    <p:sldId id="303" r:id="rId36"/>
    <p:sldId id="304" r:id="rId37"/>
    <p:sldId id="309" r:id="rId38"/>
    <p:sldId id="310" r:id="rId39"/>
    <p:sldId id="311" r:id="rId40"/>
    <p:sldId id="313" r:id="rId41"/>
    <p:sldId id="31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89307" autoAdjust="0"/>
  </p:normalViewPr>
  <p:slideViewPr>
    <p:cSldViewPr snapToGrid="0">
      <p:cViewPr varScale="1">
        <p:scale>
          <a:sx n="98" d="100"/>
          <a:sy n="98" d="100"/>
        </p:scale>
        <p:origin x="70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PAWADEE SUNGWAN" userId="88582b12-3436-4e97-b8f3-55199e6716ca" providerId="ADAL" clId="{9AF3DEF1-89FF-4581-8B1B-FEF266D28D9F}"/>
    <pc:docChg chg="modSld">
      <pc:chgData name="SUPAWADEE SUNGWAN" userId="88582b12-3436-4e97-b8f3-55199e6716ca" providerId="ADAL" clId="{9AF3DEF1-89FF-4581-8B1B-FEF266D28D9F}" dt="2023-10-04T09:16:21.161" v="0" actId="1440"/>
      <pc:docMkLst>
        <pc:docMk/>
      </pc:docMkLst>
      <pc:sldChg chg="modSp mod">
        <pc:chgData name="SUPAWADEE SUNGWAN" userId="88582b12-3436-4e97-b8f3-55199e6716ca" providerId="ADAL" clId="{9AF3DEF1-89FF-4581-8B1B-FEF266D28D9F}" dt="2023-10-04T09:16:21.161" v="0" actId="1440"/>
        <pc:sldMkLst>
          <pc:docMk/>
          <pc:sldMk cId="4073894794" sldId="289"/>
        </pc:sldMkLst>
        <pc:picChg chg="mod">
          <ac:chgData name="SUPAWADEE SUNGWAN" userId="88582b12-3436-4e97-b8f3-55199e6716ca" providerId="ADAL" clId="{9AF3DEF1-89FF-4581-8B1B-FEF266D28D9F}" dt="2023-10-04T09:16:21.161" v="0" actId="1440"/>
          <ac:picMkLst>
            <pc:docMk/>
            <pc:sldMk cId="4073894794" sldId="289"/>
            <ac:picMk id="11" creationId="{7AF769F3-EB94-37FF-3249-6CA3850C068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ngsana New" panose="02020603050405020304" pitchFamily="18" charset="-34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ngsana New" panose="02020603050405020304" pitchFamily="18" charset="-34"/>
              </a:defRPr>
            </a:lvl1pPr>
          </a:lstStyle>
          <a:p>
            <a:fld id="{BFEC35D8-8CF8-46DB-A226-AE62D37F17F3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ngsana New" panose="02020603050405020304" pitchFamily="18" charset="-3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ngsana New" panose="02020603050405020304" pitchFamily="18" charset="-34"/>
              </a:defRPr>
            </a:lvl1pPr>
          </a:lstStyle>
          <a:p>
            <a:fld id="{A1363442-FCA0-4B6D-9305-2A9ED2CC94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16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i="0" dirty="0">
                <a:solidFill>
                  <a:srgbClr val="000000"/>
                </a:solidFill>
                <a:effectLst/>
              </a:rPr>
              <a:t>พ.ศ. 2310 พระเจ้าตากสินมหาราชได้รวบรวมไพร่พลออกจากกรุงศรีอยุธยาเดินทางผ่านมายังเมืองราชบุรี แล้วโปรดให้รับสมัครทหารรบกับข้าศึก จึงประกาศรับสมัคร เช้าวันรุ่งขึ้นมีผู้คนมาสมัครเป็นจำนวนมาก พระองค์จึงให้รับสมัครผู้รู้หนังสือมาเป็นเสมียนรับลงทะเบียนเพิ่มเติม ปรากฏว่ามีคนมาอาสา ๗ คน และทำการบันทึกรายชื่อทหารได้ทันพลบค่ำพอดี พระองค์ประทับใจมาก จึงได้ตั้งชื่อหมู่บ้านแห่งนี้ว่า "หมู่บ้านเจ็ดเสมียน"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51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dirty="0"/>
              <a:t>พ.ศ. 2542 มีการเปลี่ยนแปลงการปกครองส่วนท้องถิ่น เป็นเทศบาลตําบลเจ็ดเสมียน กลุ่มประชาชนในพื้นที่มีแนวคิดจะกระตุ้นระบบเศรษฐกิจในชุมชนให้ดีขึ้นด้วยการตั้งตลาดนัดหน้าตลาดวัดเจ็ดเสมียนทําให้ประชาชนในพื้นที่มีอาชีพและมีรายได้ </a:t>
            </a:r>
          </a:p>
          <a:p>
            <a:r>
              <a:rPr lang="th-TH" sz="1200" dirty="0"/>
              <a:t>พ.ศ. 2549 ตําแหน่งกํานันหมดวาระผู้ใหญ่บ้านหมู่ที่ 3 จึงได้มีการจัดเลือกตั้งกํานันผู้ใหญ่บ้านแทนที่ว่าง นายพีระพงษ์ สิงห ชาติปรีชากุล ได้รับการเลือกตั้งเป็นกํานันตําบลเจ็ดเสมียน </a:t>
            </a:r>
          </a:p>
          <a:p>
            <a:r>
              <a:rPr lang="th-TH" sz="1200" dirty="0"/>
              <a:t>พ.ศ. 2550 เกิดแนวคิดอนุรักษ์ศิลปวัฒนธรรมพื้นถิ่น จึงมีการจัดตั้งกลุ่มบริหารจัดการตลาดเก่า 119 ปีเจ็ดเสมียน และเกิดพิพิธภัณฑ์ชุมชนและโรงละครชุมชนขึ้น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7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latin typeface="Angsana New" panose="02020603050405020304" pitchFamily="18" charset="-34"/>
                <a:ea typeface="Calibri"/>
                <a:cs typeface="Angsana New" panose="02020603050405020304" pitchFamily="18" charset="-34"/>
              </a:rPr>
              <a:t>พ.ศ. 2474 นายโกวิท วงศ์ยะรา ได้รับเลือกตั้งเป็นกํานัน ในปีนี้ได้ฟื้นฟูประเพณีแห่ดอกไม้ท้ายสงกรานต์ขึ้นมาหลังจากที่ประเพณีเก่า ๆ ถูกลืมเลือน 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th-TH" sz="1800" b="0" i="0" u="none" strike="noStrike" dirty="0">
                <a:solidFill>
                  <a:srgbClr val="988B00"/>
                </a:solidFill>
                <a:effectLst/>
                <a:latin typeface="Angsana New" panose="02020603050405020304" pitchFamily="18" charset="-34"/>
              </a:rPr>
              <a:t>งานประเพณีแห่ดอกไม้ท้ายสงกรานต์ตําบลเจ็ดเสมียน</a:t>
            </a:r>
            <a:r>
              <a:rPr lang="th-TH" sz="1800" b="0" i="0" u="none" strike="noStrike" dirty="0">
                <a:solidFill>
                  <a:srgbClr val="857500"/>
                </a:solidFill>
                <a:effectLst/>
                <a:latin typeface="Angsana New" panose="02020603050405020304" pitchFamily="18" charset="-34"/>
              </a:rPr>
              <a:t>ในอดีต หลังจากการทํานา</a:t>
            </a:r>
            <a:r>
              <a:rPr lang="th-TH" sz="1800" b="0" i="0" u="none" strike="noStrike" dirty="0">
                <a:solidFill>
                  <a:srgbClr val="9E8B00"/>
                </a:solidFill>
                <a:effectLst/>
                <a:latin typeface="Angsana New" panose="02020603050405020304" pitchFamily="18" charset="-34"/>
              </a:rPr>
              <a:t>ในเทศกาลสงกรานต์ชาวบ้านจะช่วยกันขนทรายจากแม่นํ้า</a:t>
            </a:r>
            <a:r>
              <a:rPr lang="th-TH" sz="1800" b="0" i="0" u="none" strike="noStrike" dirty="0">
                <a:solidFill>
                  <a:srgbClr val="8C7900"/>
                </a:solidFill>
                <a:effectLst/>
                <a:latin typeface="Angsana New" panose="02020603050405020304" pitchFamily="18" charset="-34"/>
              </a:rPr>
              <a:t>มาก่อพระทรายและเก็บดอกไม้มาเพื่อประดับประดาและ</a:t>
            </a:r>
            <a:r>
              <a:rPr lang="th-TH" sz="1800" b="0" i="0" u="none" strike="noStrike" dirty="0">
                <a:solidFill>
                  <a:srgbClr val="A19500"/>
                </a:solidFill>
                <a:effectLst/>
                <a:latin typeface="Angsana New" panose="02020603050405020304" pitchFamily="18" charset="-34"/>
              </a:rPr>
              <a:t>ตกแต่งเกวียนและขบวนแห่ส่วนดอกไม้ที่เหลือก็จะนําไปสัก การะกองผ้าป่าและนําไปปักที่กองพระทรายงานประเพณีแห่</a:t>
            </a:r>
            <a:r>
              <a:rPr lang="th-TH" sz="1800" b="0" i="0" u="none" strike="noStrike" dirty="0">
                <a:solidFill>
                  <a:srgbClr val="897A00"/>
                </a:solidFill>
                <a:effectLst/>
                <a:latin typeface="Angsana New" panose="02020603050405020304" pitchFamily="18" charset="-34"/>
              </a:rPr>
              <a:t>ดอกไม้ท้ายสงกรานต์ จะจัดขึ้นประจําทุกปีคืออาทิตย์สุดท้าย ของเดือน หรือตาม</a:t>
            </a:r>
            <a:r>
              <a:rPr lang="th-TH" sz="1800" b="0" i="0" u="none" strike="noStrike" dirty="0">
                <a:solidFill>
                  <a:srgbClr val="8F7E00"/>
                </a:solidFill>
                <a:effectLst/>
                <a:latin typeface="Angsana New" panose="02020603050405020304" pitchFamily="18" charset="-34"/>
              </a:rPr>
              <a:t>ประกาศของเทศบาล</a:t>
            </a:r>
            <a:r>
              <a:rPr lang="th-TH" sz="1800" b="0" i="0" u="none" strike="noStrike" dirty="0">
                <a:solidFill>
                  <a:srgbClr val="867800"/>
                </a:solidFill>
                <a:effectLst/>
                <a:latin typeface="Angsana New" panose="02020603050405020304" pitchFamily="18" charset="-34"/>
              </a:rPr>
              <a:t>เป็นมรดกทางวัฒนธรรมจากบรรพบุรุษที่มีมายาวนานกว่า 100 ปี ภายในงานยังมี การประกวดรถบุปผชาติประเภทสวยงาม และประเภทความคิด สร้างสรรค์ที่มีชุมชนต่าง ๆ ได้ร่วมกันประดับรถยนต์ด้วยดอกไม้ จัดขึ้นด้วยความรักความสามัคคีของชาวบ้านในท้องถิ่น</a:t>
            </a:r>
            <a:br>
              <a:rPr lang="th-TH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44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dirty="0">
                <a:latin typeface="Cloud" panose="02000000000000000000" pitchFamily="50" charset="-34"/>
                <a:cs typeface="Cloud" panose="02000000000000000000" pitchFamily="50" charset="-34"/>
              </a:rPr>
              <a:t> หลังจากการทํานาในเทศกาลสงกรานต์ชาวบ้านจะช่วยกันขนทรายจากแม่นํ้ามาก่อพระทรายและเก็บดอกไม้มาเพื่อประดับประดาและตกแต่งเกวียนและขบวนแห่ส่วนดอกไม้ที่เหลือก็จะนําไปสักการะกองผ้าป่าและนําไปปักที่กองพระทรา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88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29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33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04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92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ชุมชนต้องปรับตัวอย่างไร ปัญหาที่เกิดกับชุมชน เช่นทางข้ามเกือกม้า การแยกส่วนของชุมชน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34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ea typeface="Calibri"/>
                <a:cs typeface="Angsana New" panose="02020603050405020304" pitchFamily="18" charset="-34"/>
              </a:rPr>
              <a:t>ปี พ.ศ. 2553 นโยบายการรถไฟแห่งประเทศไทยปรับปรุงสถานีรถไฟที่เสื่อมโทรม โดยทําการรื้อถอนหลังเก่าออกและสร้างเป็นอาคารคอนกรีตแทน ซึ่งทําให้ประชาชนในพื้นที่ที่เป็นกลุ่มอนุรักษ์ไม่พอใจ และในปีเดียวกันนี้ก็มีจํานวนผู้สูงอายุเพิ่มมากขึ้น จึงได้จัดตั้งชมรมผู้สูงอายุร่มโพธิ์ทองเพื่อทํากิจกรรมร่วมกัน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16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9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b="1" dirty="0"/>
              <a:t>ตําบลเจ็ดเสมียน 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หมู่ที่ 1 บ้านวังลึก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หมู่ที่ 2 บ้านเกาะสมบูรณ์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หมู่ที่ 3 บ้านเจ็ดเสมียน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หมู่ที่ 4 บ้านสนามชัย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หมู่ที่ 5 บ้านคลองมะขาม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หมู่ที่ 6 บ้านดอนไม้เรียง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99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b="1" dirty="0">
                <a:latin typeface="Arial"/>
                <a:cs typeface="Arial"/>
              </a:rPr>
              <a:t>ชุมชนเจ็ดเสมียน</a:t>
            </a:r>
            <a:br>
              <a:rPr lang="th-TH" sz="1200" dirty="0">
                <a:latin typeface="Arial"/>
                <a:cs typeface="Arial"/>
              </a:rPr>
            </a:br>
            <a:r>
              <a:rPr lang="th-TH" sz="1200" dirty="0">
                <a:latin typeface="Arial"/>
                <a:cs typeface="Arial"/>
              </a:rPr>
              <a:t>ตั้งอยู่บริเวณฝั่งตะวันออกของแม่น้ําแม่กลอง มีอาณาเขตครอบคลุม พื้นที่ของตําบลเจ็ดเสมียน รวมทั้งหมด จํานวน 6 หมู่บ้าน อยู่ในเขตเทศบาลตําบลเจ็ดเสมียน อําเภอโพธาราม จังหวัดราชบุรี อยู่บริเวณตอนล่าง ของอําเภอโพธาราม อยู่ห่างจากอําเภอโพธาราม ประมาณ 7 กิโลเมตร อยู่ห่างจากจังหวัดราชบุรี ประมาณ 13 กิโลเมตร และอยู่ห่างจาก กรุงเทพมหานคร ประมาณ 90 กิโลเมตร ขนาดของชุมชนเจ็ดเสมียนมีพื้นที่ทั้งสิ้น ตาราง 12 กิโลเมตร</a:t>
            </a:r>
          </a:p>
          <a:p>
            <a:pPr marL="0" indent="0">
              <a:buNone/>
            </a:pPr>
            <a:r>
              <a:rPr lang="th-TH" sz="1200" dirty="0">
                <a:latin typeface="Calibri"/>
                <a:ea typeface="Calibri"/>
                <a:cs typeface="Calibri"/>
              </a:rPr>
              <a:t>เขตติดต่อ</a:t>
            </a:r>
          </a:p>
          <a:p>
            <a:r>
              <a:rPr lang="th-TH" sz="1200" dirty="0">
                <a:latin typeface="Calibri"/>
                <a:ea typeface="Calibri"/>
                <a:cs typeface="Calibri"/>
              </a:rPr>
              <a:t>ด้านเหนือ ติดต่อเขตำบลคลองข่อย อําเภอโพธาราม </a:t>
            </a:r>
          </a:p>
          <a:p>
            <a:r>
              <a:rPr lang="th-TH" sz="1200" dirty="0">
                <a:latin typeface="Calibri"/>
                <a:ea typeface="Calibri"/>
                <a:cs typeface="Calibri"/>
              </a:rPr>
              <a:t>ด้านตะวันออก ติดต่อเขตตําบลดอนทราย อําเภอโพธาราม และเขตตําบลสามเรือน อําเภอเมืองราชบุรี </a:t>
            </a:r>
          </a:p>
          <a:p>
            <a:r>
              <a:rPr lang="th-TH" sz="1200" dirty="0">
                <a:latin typeface="Calibri"/>
                <a:ea typeface="Calibri"/>
                <a:cs typeface="Calibri"/>
              </a:rPr>
              <a:t>ด้านใต้ ติดต่อเขต ตําบลท่าราบ อําเภอเมืองราชบุรี </a:t>
            </a:r>
          </a:p>
          <a:p>
            <a:r>
              <a:rPr lang="th-TH" sz="1200" dirty="0">
                <a:latin typeface="Calibri"/>
                <a:ea typeface="Calibri"/>
                <a:cs typeface="Calibri"/>
              </a:rPr>
              <a:t>ด้านตะวันตก ติดต่อแม่น้ําแม่กลอง</a:t>
            </a:r>
            <a:r>
              <a:rPr lang="th-TH" sz="1200" dirty="0">
                <a:latin typeface="Arial"/>
                <a:cs typeface="Arial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18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2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กลุ่มชาติพันธุ์ที่อพยพเข้ามาตั้งถิ่นฐานแบ่งได้เป็น 4 กลุ่มชาติพันธุ์ ประกอบไปด้วย คนไทยพื้นถิ่น คนไทยเชื้อสายลาว คนไทยเชื้อสายเขมร คนไทยเชื้อสายจีน</a:t>
            </a:r>
          </a:p>
          <a:p>
            <a:pPr marL="0" indent="0">
              <a:buNone/>
            </a:pPr>
            <a:endParaRPr lang="en-US" sz="1200" dirty="0">
              <a:solidFill>
                <a:schemeClr val="tx1">
                  <a:alpha val="80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th-TH" sz="1200" dirty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rPr>
              <a:t>ในอดีต คนไทยเชื้อสายเขมร ส่วนมากอาศัยอยู่ที่บ้านสนามชัย และบ้านทุ่ม (บ้านเกาะสมบูรณ์) ใช้นามสกุล วงศ์ไอยรา ซึ่งเป็นต้นตระกูลใหญ่ของคนเจ็ดเสมียน ต่อมาได้เปลี่ยนมาใช้นามสกุลว่า วงศ์ยะรา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1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th-TH" sz="1200" dirty="0">
                <a:solidFill>
                  <a:schemeClr val="tx1">
                    <a:alpha val="80000"/>
                  </a:schemeClr>
                </a:solidFill>
                <a:cs typeface="+mj-cs"/>
              </a:rPr>
              <a:t>เส้นทางรถไฟสายใต้ เป็นเส้นทางที่เริ่มจากกรุงเทพมหานคร ผ่านนครปฐมรวมระยะทางประมาณ 106 กิโลเมตร ถึงสถานีเจ็ดเสมียน (อยู่บริเวณหน้าตลาดเก่าเจ็ดเสมียน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th-TH" sz="1200" dirty="0">
                <a:solidFill>
                  <a:schemeClr val="tx1">
                    <a:alpha val="80000"/>
                  </a:schemeClr>
                </a:solidFill>
                <a:cs typeface="+mj-cs"/>
              </a:rPr>
              <a:t>เส้นทางรถยนต์ ไปตามทางหลวงแผ่นดินหมายเลข 4 (เพชรเกษม) เป็นเส้นทางที่ เริ่มต้นกิโลเมตร 89 จาก กรุงเทพมหานครผ่านจังหวัดนครปฐม เลี้ยวขวาทางหลวงแผ่นดินหมายเลข เข้าไปตาม 3238 (แยก 4 เดิม – เจ็ดเสมียน) ประมาณ 1 กิโลเมตร เลี้ยวขวาไปตามทางหลวงแผ่นดิน หมายเลข 3644 เป็นระยะทางประมาณ 3 กิโลเมตร ถึงบริเวณหน้าวัดเจ็ดเสมียน ซึ่งเป็นที่ตั้งของศูนย์กลางชุมชนและ ตลาดเก่าเจ็ดเสมียน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48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Angsana New" panose="02020603050405020304" pitchFamily="18" charset="-34"/>
                <a:ea typeface="Calibri"/>
                <a:cs typeface="Angsana New" panose="02020603050405020304" pitchFamily="18" charset="-34"/>
              </a:rPr>
              <a:t>พ.ศ.2431 รัชกาลที่ 5 เสด็จประพาสต้นเยี่ยมราษฎรตามพื้นที่ต่าง ๆ ทําการค้าและมีการสร้างสถานีรถไฟเพื่อให้การเดินทางคมนาคมสะดวกและใช้เป็นเส้นทางในการค้าขาย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latin typeface="Cloud" panose="02000000000000000000" pitchFamily="50" charset="-34"/>
                <a:ea typeface="Calibri"/>
                <a:cs typeface="Angsana New" panose="02020603050405020304" pitchFamily="18" charset="-34"/>
              </a:rPr>
              <a:t>การเดินทางและการค้าขายในสมัยนั้นจะใช้การเดินทางเรือและทางรถไฟ สินค้าบางชนิดก็ส่งเข้ากรุงเทพฯ โดยทางรถไฟ ในสมัยที่มีการสร้าง ทางรถไฟสายใต้ ทางราชการได้จ้างคนจีนมาสร้างทางรถไฟจะปลูกโรงเป็นที่พักอาศัยอยู่แถวต้นจามจุรี (ข้างบ้าน นางแปลก จันทร์ฉิม) จะขุดดินมาสร้างทางรถไฟ บริเวณนั้นจึงเรียกว่า “บ่อเจ๊ก” การทํามาค้าขาย ของคนไทยเชื้อสายจีน ในตลาดเจ็ดเสมียน ทําให้ตลาดเจ็ดเสมียนมีความเจริญรุ่งเรือง มีทั้งกิจการโรงสีร้านทอง โรงยาฝิ่น ร้านขายของเบ็ดเตล็ดขายผัก ขายปลา เครื่องใช้ไม้สอยสารพัด ฯลฯ ชาวจีนได้สร้างศาลเจ้าเป็นที่ยึดเหนี่ยวจิตใจของคนในตลาดเจ็ดเสมียน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92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75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dirty="0">
                <a:ea typeface="Calibri"/>
                <a:cs typeface="Angsana New" panose="02020603050405020304" pitchFamily="18" charset="-34"/>
              </a:rPr>
              <a:t>พ.ศ. 2499 ประชาชนในพื้นที่ได้มีความคิดที่จะถนอมอาหารเก็บไว้รับประทานได้นาน ๆ เนื่องจากประชาชน นิยมรับประทานหัวไชเท้า จากที่ทำกินกันในครัวเรือนก็ปรับปรุงขยายเป็นโรงงานที่แปรรูปผลิตภัณฑ์จากหัวไชเท้าเป็นไชโป้ว ชนิดต่าง ๆ และนําไปจําหน่ายตามพื้นที่ต่าง ๆ</a:t>
            </a:r>
            <a:r>
              <a:rPr lang="en-US" sz="1200" dirty="0">
                <a:ea typeface="Calibri"/>
                <a:cs typeface="Angsana New" panose="02020603050405020304" pitchFamily="18" charset="-34"/>
              </a:rPr>
              <a:t> </a:t>
            </a:r>
            <a:r>
              <a:rPr lang="th-TH" dirty="0">
                <a:solidFill>
                  <a:srgbClr val="000000"/>
                </a:solidFill>
                <a:latin typeface="Angsana New" panose="02020603050405020304" pitchFamily="18" charset="-34"/>
                <a:ea typeface="Calibri"/>
                <a:cs typeface="Angsana New" panose="02020603050405020304" pitchFamily="18" charset="-34"/>
              </a:rPr>
              <a:t>ผลิตภัณฑ์และสินค้าขึ้นชื่อ </a:t>
            </a:r>
          </a:p>
          <a:p>
            <a:r>
              <a:rPr lang="th-TH" dirty="0">
                <a:solidFill>
                  <a:srgbClr val="000000"/>
                </a:solidFill>
                <a:latin typeface="Angsana New" panose="02020603050405020304" pitchFamily="18" charset="-34"/>
                <a:ea typeface="Calibri"/>
                <a:cs typeface="Angsana New" panose="02020603050405020304" pitchFamily="18" charset="-34"/>
              </a:rPr>
              <a:t>ไชโป้วแม่ตังกวย</a:t>
            </a:r>
          </a:p>
          <a:p>
            <a:r>
              <a:rPr lang="th-TH" dirty="0">
                <a:solidFill>
                  <a:srgbClr val="000000"/>
                </a:solidFill>
                <a:latin typeface="Angsana New" panose="02020603050405020304" pitchFamily="18" charset="-34"/>
                <a:ea typeface="Calibri"/>
                <a:cs typeface="Angsana New" panose="02020603050405020304" pitchFamily="18" charset="-34"/>
              </a:rPr>
              <a:t>ไชโป้วหวานแม่ชฎา</a:t>
            </a:r>
          </a:p>
          <a:p>
            <a:r>
              <a:rPr lang="th-TH" dirty="0">
                <a:solidFill>
                  <a:srgbClr val="000000"/>
                </a:solidFill>
                <a:latin typeface="Angsana New" panose="02020603050405020304" pitchFamily="18" charset="-34"/>
                <a:ea typeface="Calibri"/>
                <a:cs typeface="Angsana New" panose="02020603050405020304" pitchFamily="18" charset="-34"/>
              </a:rPr>
              <a:t>ไชโป้วแม่ทองสุข</a:t>
            </a:r>
          </a:p>
          <a:p>
            <a:r>
              <a:rPr lang="th-TH" dirty="0">
                <a:solidFill>
                  <a:srgbClr val="000000"/>
                </a:solidFill>
                <a:latin typeface="Angsana New" panose="02020603050405020304" pitchFamily="18" charset="-34"/>
                <a:ea typeface="Calibri"/>
                <a:cs typeface="Angsana New" panose="02020603050405020304" pitchFamily="18" charset="-34"/>
              </a:rPr>
              <a:t>ไชโป้วหวานแม่ฮั่น</a:t>
            </a:r>
            <a:endParaRPr lang="th-TH" sz="1200" dirty="0">
              <a:ea typeface="Calibri"/>
              <a:cs typeface="Angsana New" panose="02020603050405020304" pitchFamily="18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63442-FCA0-4B6D-9305-2A9ED2CC943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ngsana New" panose="02020603050405020304" pitchFamily="18" charset="-34"/>
              </a:defRPr>
            </a:lvl1pPr>
          </a:lstStyle>
          <a:p>
            <a:fld id="{846CE7D5-CF57-46EF-B807-FDD0502418D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ngsana New" panose="02020603050405020304" pitchFamily="18" charset="-3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ngsana New" panose="02020603050405020304" pitchFamily="18" charset="-34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mp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61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21.jpg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6.jpg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6.jpg"/><Relationship Id="rId4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C87EB4-426A-C545-4114-C6D4824F8BC1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h-TH" sz="6600" dirty="0"/>
              <a:t>ประเด็น 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532254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train tracks with a sign and trees&#10;&#10;Description automatically generated">
            <a:extLst>
              <a:ext uri="{FF2B5EF4-FFF2-40B4-BE49-F238E27FC236}">
                <a16:creationId xmlns:a16="http://schemas.microsoft.com/office/drawing/2014/main" id="{8E184A06-7371-5128-60ED-650DF1444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4" b="89865" l="1346" r="96154">
                        <a14:foregroundMark x1="3077" y1="11712" x2="85385" y2="11712"/>
                        <a14:foregroundMark x1="7308" y1="1577" x2="40000" y2="1351"/>
                        <a14:foregroundMark x1="40000" y1="1351" x2="82500" y2="2703"/>
                        <a14:foregroundMark x1="82500" y1="2703" x2="91731" y2="9009"/>
                        <a14:foregroundMark x1="91731" y1="9009" x2="95962" y2="25450"/>
                        <a14:foregroundMark x1="95962" y1="25450" x2="93654" y2="71396"/>
                        <a14:foregroundMark x1="96154" y1="6532" x2="1346" y2="4054"/>
                        <a14:backgroundMark x1="10192" y1="81757" x2="10192" y2="97523"/>
                        <a14:backgroundMark x1="10192" y1="97523" x2="10000" y2="98198"/>
                        <a14:backgroundMark x1="16154" y1="85135" x2="22115" y2="94144"/>
                        <a14:backgroundMark x1="22115" y1="94144" x2="16154" y2="95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5" r="832" b="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Picture 8" descr="A sign on a building&#10;&#10;Description automatically generated">
            <a:extLst>
              <a:ext uri="{FF2B5EF4-FFF2-40B4-BE49-F238E27FC236}">
                <a16:creationId xmlns:a16="http://schemas.microsoft.com/office/drawing/2014/main" id="{56089117-54C7-35D1-2E30-16A9AC7512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r="21746" b="-2"/>
          <a:stretch/>
        </p:blipFill>
        <p:spPr>
          <a:xfrm>
            <a:off x="7533132" y="0"/>
            <a:ext cx="4657344" cy="3346704"/>
          </a:xfrm>
          <a:prstGeom prst="rect">
            <a:avLst/>
          </a:prstGeom>
        </p:spPr>
      </p:pic>
      <p:pic>
        <p:nvPicPr>
          <p:cNvPr id="2" name="Content Placeholder 1" descr="A bench next to a sign&#10;&#10;Description automatically generated">
            <a:extLst>
              <a:ext uri="{FF2B5EF4-FFF2-40B4-BE49-F238E27FC236}">
                <a16:creationId xmlns:a16="http://schemas.microsoft.com/office/drawing/2014/main" id="{0C867683-AD68-22A3-2DB8-BE1CE16E3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r="647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0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mall building with a small structure&#10;&#10;Description automatically generated">
            <a:extLst>
              <a:ext uri="{FF2B5EF4-FFF2-40B4-BE49-F238E27FC236}">
                <a16:creationId xmlns:a16="http://schemas.microsoft.com/office/drawing/2014/main" id="{B092441A-2ED6-54B3-C8CD-281B29CC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6" b="68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building with a sign on top&#10;&#10;Description automatically generated">
            <a:extLst>
              <a:ext uri="{FF2B5EF4-FFF2-40B4-BE49-F238E27FC236}">
                <a16:creationId xmlns:a16="http://schemas.microsoft.com/office/drawing/2014/main" id="{7C1937EE-0BBD-F6B9-00BE-B7756AEE9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r="10573" b="-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907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garment&#10;&#10;Description automatically generated">
            <a:extLst>
              <a:ext uri="{FF2B5EF4-FFF2-40B4-BE49-F238E27FC236}">
                <a16:creationId xmlns:a16="http://schemas.microsoft.com/office/drawing/2014/main" id="{4483BE65-50C8-EAFF-7D77-BFA166ECB6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4" r="-1" b="33787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11" name="Picture 10" descr="A table with food items on it&#10;&#10;Description automatically generated">
            <a:extLst>
              <a:ext uri="{FF2B5EF4-FFF2-40B4-BE49-F238E27FC236}">
                <a16:creationId xmlns:a16="http://schemas.microsoft.com/office/drawing/2014/main" id="{7AF769F3-EB94-37FF-3249-6CA3850C06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r="3355"/>
          <a:stretch/>
        </p:blipFill>
        <p:spPr>
          <a:xfrm>
            <a:off x="4406845" y="6"/>
            <a:ext cx="4101288" cy="34187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statue of a vegetable with a face and hands&#10;&#10;Description automatically generated">
            <a:extLst>
              <a:ext uri="{FF2B5EF4-FFF2-40B4-BE49-F238E27FC236}">
                <a16:creationId xmlns:a16="http://schemas.microsoft.com/office/drawing/2014/main" id="{AA543CE0-0EB9-5177-CFBA-C85A89C2DE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46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9" name="Picture 8" descr="A basket of food on a table&#10;&#10;Description automatically generated">
            <a:extLst>
              <a:ext uri="{FF2B5EF4-FFF2-40B4-BE49-F238E27FC236}">
                <a16:creationId xmlns:a16="http://schemas.microsoft.com/office/drawing/2014/main" id="{21077375-A38A-CE1B-0B99-EF51A02317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" r="-4" b="1850"/>
          <a:stretch/>
        </p:blipFill>
        <p:spPr>
          <a:xfrm>
            <a:off x="8586989" y="-2"/>
            <a:ext cx="3605011" cy="4370296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07E3CE-5D02-7990-BF5B-55D28D011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739" y="4224938"/>
            <a:ext cx="6801056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ถนอมอาหารไชโป้ว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3894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6" name="Picture 5" descr="A picture containing outdoor, tree, text, ground&#10;&#10;Description automatically generated">
            <a:extLst>
              <a:ext uri="{FF2B5EF4-FFF2-40B4-BE49-F238E27FC236}">
                <a16:creationId xmlns:a16="http://schemas.microsoft.com/office/drawing/2014/main" id="{AD3B4C33-E992-1130-B080-426B2A1AD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r="11774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Picture 4" descr="A basket of food on a table&#10;&#10;Description automatically generated with medium confidence">
            <a:extLst>
              <a:ext uri="{FF2B5EF4-FFF2-40B4-BE49-F238E27FC236}">
                <a16:creationId xmlns:a16="http://schemas.microsoft.com/office/drawing/2014/main" id="{FC45A798-90FB-05B6-0A70-118ECEBDD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r="9304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4" name="Content Placeholder 3" descr="A picture containing shop, indoor, scene, retail&#10;&#10;Description automatically generated">
            <a:extLst>
              <a:ext uri="{FF2B5EF4-FFF2-40B4-BE49-F238E27FC236}">
                <a16:creationId xmlns:a16="http://schemas.microsoft.com/office/drawing/2014/main" id="{B32FC21F-16BC-9D44-7C94-772F92733B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r="26442" b="-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03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erial view of a street market&#10;&#10;Description automatically generated">
            <a:extLst>
              <a:ext uri="{FF2B5EF4-FFF2-40B4-BE49-F238E27FC236}">
                <a16:creationId xmlns:a16="http://schemas.microsoft.com/office/drawing/2014/main" id="{CFD5581D-8042-6E76-94B5-6B9339116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r="13186" b="6484"/>
          <a:stretch/>
        </p:blipFill>
        <p:spPr>
          <a:xfrm>
            <a:off x="-74575" y="0"/>
            <a:ext cx="6441728" cy="6686284"/>
          </a:xfrm>
          <a:prstGeom prst="rect">
            <a:avLst/>
          </a:prstGeom>
        </p:spPr>
      </p:pic>
      <p:pic>
        <p:nvPicPr>
          <p:cNvPr id="7" name="Picture 6" descr="A street with cars and buildings&#10;&#10;Description automatically generated">
            <a:extLst>
              <a:ext uri="{FF2B5EF4-FFF2-40B4-BE49-F238E27FC236}">
                <a16:creationId xmlns:a16="http://schemas.microsoft.com/office/drawing/2014/main" id="{4769FB0E-B832-9DE8-2CFE-B9135E7053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"/>
          <a:stretch/>
        </p:blipFill>
        <p:spPr>
          <a:xfrm>
            <a:off x="6386490" y="171716"/>
            <a:ext cx="5803986" cy="3171422"/>
          </a:xfrm>
          <a:prstGeom prst="rect">
            <a:avLst/>
          </a:prstGeom>
        </p:spPr>
      </p:pic>
      <p:pic>
        <p:nvPicPr>
          <p:cNvPr id="9" name="Picture 8" descr="A crowd of people at a market&#10;&#10;Description automatically generated">
            <a:extLst>
              <a:ext uri="{FF2B5EF4-FFF2-40B4-BE49-F238E27FC236}">
                <a16:creationId xmlns:a16="http://schemas.microsoft.com/office/drawing/2014/main" id="{618641BE-0FF2-2C8D-1496-808174630A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r="1" b="1"/>
          <a:stretch/>
        </p:blipFill>
        <p:spPr>
          <a:xfrm>
            <a:off x="6386490" y="3514856"/>
            <a:ext cx="5804513" cy="317142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6804490-BBC9-C555-E62E-01515BB1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153" y="2205411"/>
            <a:ext cx="3352247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ตลาดเจ็ดเสมียน</a:t>
            </a:r>
          </a:p>
        </p:txBody>
      </p:sp>
    </p:spTree>
    <p:extLst>
      <p:ext uri="{BB962C8B-B14F-4D97-AF65-F5344CB8AC3E}">
        <p14:creationId xmlns:p14="http://schemas.microsoft.com/office/powerpoint/2010/main" val="1659678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229BF-516F-E4F0-3861-B5ADC488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7539" y="453416"/>
            <a:ext cx="6562725" cy="357351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ประเพณีแห่ดอกไม้</a:t>
            </a:r>
            <a:br>
              <a:rPr lang="th-TH" sz="4000" kern="1200" dirty="0">
                <a:solidFill>
                  <a:schemeClr val="tx1"/>
                </a:solidFill>
                <a:latin typeface="Cloud" panose="02000000000000000000" pitchFamily="50" charset="-34"/>
                <a:cs typeface="Cloud" panose="02000000000000000000" pitchFamily="50" charset="-34"/>
              </a:rPr>
            </a:br>
            <a:r>
              <a:rPr lang="en-US" sz="4000" kern="1200" dirty="0" err="1">
                <a:solidFill>
                  <a:schemeClr val="tx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ท้ายสงกรานต์เจ็ดเสมียน</a:t>
            </a:r>
            <a:endParaRPr lang="en-US" sz="4000" kern="1200" dirty="0">
              <a:solidFill>
                <a:schemeClr val="tx1"/>
              </a:solidFill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4" name="Content Placeholder 3" descr="A group of people on a float&#10;&#10;Description automatically generated with low confidence">
            <a:extLst>
              <a:ext uri="{FF2B5EF4-FFF2-40B4-BE49-F238E27FC236}">
                <a16:creationId xmlns:a16="http://schemas.microsoft.com/office/drawing/2014/main" id="{82E928B4-E9B8-63B6-1F37-CBA99E677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9" r="4" b="28674"/>
          <a:stretch/>
        </p:blipFill>
        <p:spPr>
          <a:xfrm>
            <a:off x="4660396" y="341700"/>
            <a:ext cx="7214616" cy="5301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CCACB6-4EF8-477F-2FF2-C406E057FDDC}"/>
              </a:ext>
            </a:extLst>
          </p:cNvPr>
          <p:cNvSpPr txBox="1"/>
          <p:nvPr/>
        </p:nvSpPr>
        <p:spPr>
          <a:xfrm>
            <a:off x="444236" y="4492416"/>
            <a:ext cx="389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0" i="0" u="none" strike="noStrike" dirty="0">
                <a:solidFill>
                  <a:srgbClr val="867800"/>
                </a:solidFill>
                <a:effectLst/>
                <a:latin typeface="Angsana New" panose="02020603050405020304" pitchFamily="18" charset="-34"/>
              </a:rPr>
              <a:t>มรดกทางวัฒนธรรมจากบรรพบุรุษที่มีมายาวนานกว่า 100 ปี</a:t>
            </a:r>
            <a:endParaRPr lang="en-US" dirty="0"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1007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standing next to a decorated float&#10;&#10;Description automatically generated with medium confidence">
            <a:extLst>
              <a:ext uri="{FF2B5EF4-FFF2-40B4-BE49-F238E27FC236}">
                <a16:creationId xmlns:a16="http://schemas.microsoft.com/office/drawing/2014/main" id="{E694CB01-C08E-BD78-39F5-5235F815AB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1"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7" name="Picture 6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35A5A47F-0190-DDAE-3EF2-502A4E8794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r="3909" b="1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6" name="Picture 5" descr="A picture containing outdoor, land vehicle, vehicle, sky&#10;&#10;Description automatically generated">
            <a:extLst>
              <a:ext uri="{FF2B5EF4-FFF2-40B4-BE49-F238E27FC236}">
                <a16:creationId xmlns:a16="http://schemas.microsoft.com/office/drawing/2014/main" id="{24EE2BF7-ED1D-C93F-256F-DDC8D38FD5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5" name="Picture 4" descr="A picture containing outdoor, sky, tree, plant&#10;&#10;Description automatically generated">
            <a:extLst>
              <a:ext uri="{FF2B5EF4-FFF2-40B4-BE49-F238E27FC236}">
                <a16:creationId xmlns:a16="http://schemas.microsoft.com/office/drawing/2014/main" id="{8B3DE067-A4A7-FBDB-F1A1-3A096BCE4F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r="21137" b="4"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9" name="Picture 8" descr="A picture containing outdoor, sky, tree, flower&#10;&#10;Description automatically generated">
            <a:extLst>
              <a:ext uri="{FF2B5EF4-FFF2-40B4-BE49-F238E27FC236}">
                <a16:creationId xmlns:a16="http://schemas.microsoft.com/office/drawing/2014/main" id="{57F96020-B39D-0600-7130-893B9E27D4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6" r="-6" b="6404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67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6" name="Picture 5" descr="A group of people in clothing walking down a street&#10;&#10;Description automatically generated with medium confidence">
            <a:extLst>
              <a:ext uri="{FF2B5EF4-FFF2-40B4-BE49-F238E27FC236}">
                <a16:creationId xmlns:a16="http://schemas.microsoft.com/office/drawing/2014/main" id="{E09D4D14-62DC-2EAB-1DE2-B7125D87B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1" r="-2" b="26070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8" name="Picture 7" descr="A picture containing outdoor, sky, road, tree&#10;&#10;Description automatically generated">
            <a:extLst>
              <a:ext uri="{FF2B5EF4-FFF2-40B4-BE49-F238E27FC236}">
                <a16:creationId xmlns:a16="http://schemas.microsoft.com/office/drawing/2014/main" id="{900817AA-8E78-2F25-8558-5F27708F9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9" r="-2" b="2680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Content Placeholder 8" descr="A person in a garment on a float&#10;&#10;Description automatically generated with low confidence">
            <a:extLst>
              <a:ext uri="{FF2B5EF4-FFF2-40B4-BE49-F238E27FC236}">
                <a16:creationId xmlns:a16="http://schemas.microsoft.com/office/drawing/2014/main" id="{1A308850-2BF7-97AC-072C-4F4C326E4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3" r="-2" b="9766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95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20" name="Picture 19" descr="A picture containing clothing, person, outdoor, footwear&#10;&#10;Description automatically generated">
            <a:extLst>
              <a:ext uri="{FF2B5EF4-FFF2-40B4-BE49-F238E27FC236}">
                <a16:creationId xmlns:a16="http://schemas.microsoft.com/office/drawing/2014/main" id="{CAD3BFD6-DF01-B51A-D08A-0FA3BF78B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8" r="-2" b="20416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17" name="Picture 16" descr="A person and person sitting in a vehicle&#10;&#10;Description automatically generated with medium confidence">
            <a:extLst>
              <a:ext uri="{FF2B5EF4-FFF2-40B4-BE49-F238E27FC236}">
                <a16:creationId xmlns:a16="http://schemas.microsoft.com/office/drawing/2014/main" id="{00F73A47-4089-550E-2B5B-C0E1C3FD8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 r="-2" b="1838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Picture 8" descr="A picture containing outdoor, clothing, sky, person&#10;&#10;Description automatically generated">
            <a:extLst>
              <a:ext uri="{FF2B5EF4-FFF2-40B4-BE49-F238E27FC236}">
                <a16:creationId xmlns:a16="http://schemas.microsoft.com/office/drawing/2014/main" id="{0FF0F165-8362-6465-F113-5A0525F1D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0" r="-2" b="4909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48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8" name="Picture 7" descr="A person and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9A11015F-3308-540B-811A-F5007C431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8199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2" name="Picture 1" descr="A group of people on a stage&#10;&#10;Description automatically generated">
            <a:extLst>
              <a:ext uri="{FF2B5EF4-FFF2-40B4-BE49-F238E27FC236}">
                <a16:creationId xmlns:a16="http://schemas.microsoft.com/office/drawing/2014/main" id="{2511B2D9-DC6A-2E19-03D8-407CF4899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4" r="-1" b="10824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7" name="Picture 6" descr="A picture containing person, clothing, human face, fashion accessory&#10;&#10;Description automatically generated">
            <a:extLst>
              <a:ext uri="{FF2B5EF4-FFF2-40B4-BE49-F238E27FC236}">
                <a16:creationId xmlns:a16="http://schemas.microsoft.com/office/drawing/2014/main" id="{BE516871-671E-4506-A633-C8BF87EC05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6" name="Content Placeholder 4" descr="A person in a dress holding a trophy&#10;&#10;Description automatically generated with medium confidence">
            <a:extLst>
              <a:ext uri="{FF2B5EF4-FFF2-40B4-BE49-F238E27FC236}">
                <a16:creationId xmlns:a16="http://schemas.microsoft.com/office/drawing/2014/main" id="{EE8546CB-D70A-5CEC-B1A6-DBFBC74497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6" r="24435" b="-1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83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6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5" name="Content Placeholder 4" descr="A person in a garment&#10;&#10;Description automatically generated">
            <a:extLst>
              <a:ext uri="{FF2B5EF4-FFF2-40B4-BE49-F238E27FC236}">
                <a16:creationId xmlns:a16="http://schemas.microsoft.com/office/drawing/2014/main" id="{23279213-D187-8606-34DA-5DDD8DF35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12" y="643467"/>
            <a:ext cx="8222975" cy="5571066"/>
          </a:xfrm>
          <a:prstGeom prst="rect">
            <a:avLst/>
          </a:prstGeom>
        </p:spPr>
      </p:pic>
      <p:pic>
        <p:nvPicPr>
          <p:cNvPr id="7" name="Picture 6" descr="A person in a zebra print shirt&#10;&#10;Description automatically generated">
            <a:extLst>
              <a:ext uri="{FF2B5EF4-FFF2-40B4-BE49-F238E27FC236}">
                <a16:creationId xmlns:a16="http://schemas.microsoft.com/office/drawing/2014/main" id="{C9E7D129-F655-B82E-F1C9-039AC6DA2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2345634"/>
            <a:ext cx="2849283" cy="40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92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8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2" name="Content Placeholder 4" descr="A person in a pink dress&#10;&#10;Description automatically generated with low confidence">
            <a:extLst>
              <a:ext uri="{FF2B5EF4-FFF2-40B4-BE49-F238E27FC236}">
                <a16:creationId xmlns:a16="http://schemas.microsoft.com/office/drawing/2014/main" id="{888E98EE-C565-F1D8-D8FC-54D3F3B03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349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3" name="Picture 12" descr="A person and person holding a trophy&#10;&#10;Description automatically generated with medium confidence">
            <a:extLst>
              <a:ext uri="{FF2B5EF4-FFF2-40B4-BE49-F238E27FC236}">
                <a16:creationId xmlns:a16="http://schemas.microsoft.com/office/drawing/2014/main" id="{7C3343B7-3CB8-E4DE-D724-C75847782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7" r="-3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Picture 6" descr="A picture containing clothing, person, human face, flower&#10;&#10;Description automatically generated">
            <a:extLst>
              <a:ext uri="{FF2B5EF4-FFF2-40B4-BE49-F238E27FC236}">
                <a16:creationId xmlns:a16="http://schemas.microsoft.com/office/drawing/2014/main" id="{429CF369-1E16-4D52-217A-5EA30798F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r="11775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44" name="Picture 43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2E4166C8-FF68-544A-A08E-D1E72DD71E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5" r="-3" b="252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Content Placeholder 4" descr="A person dancing on a stage&#10;&#10;Description automatically generated">
            <a:extLst>
              <a:ext uri="{FF2B5EF4-FFF2-40B4-BE49-F238E27FC236}">
                <a16:creationId xmlns:a16="http://schemas.microsoft.com/office/drawing/2014/main" id="{4159357E-2845-6763-CB8D-F21E8F7BE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r="-3" b="4322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85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7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9ACFF-A651-5B45-CED7-A76276C4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th-TH" sz="2600" b="1" dirty="0">
                <a:latin typeface="Cordia New"/>
                <a:ea typeface="Calibri Light"/>
                <a:cs typeface="Cordia New"/>
              </a:rPr>
              <a:t>การพัฒนาของชุมชนเจ็ดเสมียน</a:t>
            </a:r>
            <a:endParaRPr lang="en-US" sz="2600" dirty="0"/>
          </a:p>
        </p:txBody>
      </p:sp>
      <p:pic>
        <p:nvPicPr>
          <p:cNvPr id="7" name="Picture 6" descr="A sign with an elephant and a camera&#10;&#10;Description automatically generated">
            <a:extLst>
              <a:ext uri="{FF2B5EF4-FFF2-40B4-BE49-F238E27FC236}">
                <a16:creationId xmlns:a16="http://schemas.microsoft.com/office/drawing/2014/main" id="{3AC538B1-0287-2D8C-F994-D1B12A0EC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3881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5" name="Picture 4" descr="A white cover with many images&#10;&#10;Description automatically generated">
            <a:extLst>
              <a:ext uri="{FF2B5EF4-FFF2-40B4-BE49-F238E27FC236}">
                <a16:creationId xmlns:a16="http://schemas.microsoft.com/office/drawing/2014/main" id="{D87A8B46-8454-491D-C371-3FAAF6C588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b="16791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9" name="Picture 8" descr="A glass trophy in a red box&#10;&#10;Description automatically generated">
            <a:extLst>
              <a:ext uri="{FF2B5EF4-FFF2-40B4-BE49-F238E27FC236}">
                <a16:creationId xmlns:a16="http://schemas.microsoft.com/office/drawing/2014/main" id="{4E1F5972-0D02-85F3-FE64-131F97CF47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9761" r="-555" b="13841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A60FE-3BBA-2DE5-9411-ED07C0AF1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th-TH" sz="1300" dirty="0">
                <a:ea typeface="Calibri"/>
                <a:cs typeface="Angsana New" panose="02020603050405020304" pitchFamily="18" charset="-34"/>
              </a:rPr>
              <a:t>การเดินทางและการค้าขายในสมัยนั้นจะใช้การเดินทางเรือและทางรถไฟ สินค้าบางชนิดก็ส่งเข้ากรุงเทพฯ โดยทางรถไฟ ในสมัยที่มีการสร้าง ทางรถไฟสายใต้ ทางราชการได้จ้างคนจีนมาสร้างทางรถไฟจะปลูกโรงเป็นที่พักอาศัยอยู่แถว ต้น จามจุรี (ข้างบ้าน นางแปลก จันทร์ฉิม) จะขุดดินมาสร้างทางรถไฟ บริเวณนั้นจึงเรียกว่า “บ่อเจ๊ก” การทํามาค้าขาย ของคนไทยเชื้อสายจีน ในตลาดเจ็ดเสมียน ทําให้ตลาดเจ็ดเสมียนมีความเจริญรุ่งเรือง มีทั้งกิจการโรงสีร้านทอง โรงยาฝิ่น ร้านขายของเบ็ดเตล็ดขายผัก ขายปลา เครื่องใช้ไม้สอยสารพัด ฯลฯ ชาวจีนได้สร้างศาลเจ้าเป็นที่ยึดเหนี่ยวจิตใจของคนในตลาดเจ็ดเสมียน</a:t>
            </a:r>
          </a:p>
        </p:txBody>
      </p:sp>
    </p:spTree>
    <p:extLst>
      <p:ext uri="{BB962C8B-B14F-4D97-AF65-F5344CB8AC3E}">
        <p14:creationId xmlns:p14="http://schemas.microsoft.com/office/powerpoint/2010/main" val="1652868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13FC0-F433-5AF5-E922-54A96120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 sz="4000" kern="1200" dirty="0">
                <a:solidFill>
                  <a:srgbClr val="FFFFFF"/>
                </a:solidFill>
                <a:latin typeface="+mj-lt"/>
                <a:ea typeface="+mj-ea"/>
                <a:cs typeface="Angsana New" panose="02020603050405020304" pitchFamily="18" charset="-34"/>
              </a:rPr>
              <a:t>ผลงานและรางวัล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group of people standing on a stage&#10;&#10;Description automatically generated with low confidence">
            <a:extLst>
              <a:ext uri="{FF2B5EF4-FFF2-40B4-BE49-F238E27FC236}">
                <a16:creationId xmlns:a16="http://schemas.microsoft.com/office/drawing/2014/main" id="{89E5DB91-4B90-A826-BD08-274C9348F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1" r="1" b="2616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1" name="Picture 10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E0C6AB25-CF22-57F1-2567-09B2ADA6B6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r="1" b="16823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9" name="Picture 8" descr="A blue sign with a flower and moon&#10;&#10;Description automatically generated with low confidence">
            <a:extLst>
              <a:ext uri="{FF2B5EF4-FFF2-40B4-BE49-F238E27FC236}">
                <a16:creationId xmlns:a16="http://schemas.microsoft.com/office/drawing/2014/main" id="{2A191BBF-65B1-5EB3-BB4E-07C009D824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8" r="1" b="14145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3" name="Picture 12" descr="A person standing in front of a banner&#10;&#10;Description automatically generated with medium confidence">
            <a:extLst>
              <a:ext uri="{FF2B5EF4-FFF2-40B4-BE49-F238E27FC236}">
                <a16:creationId xmlns:a16="http://schemas.microsoft.com/office/drawing/2014/main" id="{ACDCF7DA-39D0-267F-41B6-D0BEDCFF7C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9" r="105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7" name="Picture 6" descr="A glass trophy in a red box&#10;&#10;Description automatically generated with low confidence">
            <a:extLst>
              <a:ext uri="{FF2B5EF4-FFF2-40B4-BE49-F238E27FC236}">
                <a16:creationId xmlns:a16="http://schemas.microsoft.com/office/drawing/2014/main" id="{B6534D45-9943-FCCB-5755-785811274C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33155" r="-329" b="27107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979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picture containing grass, sky, outdoor, day&#10;&#10;Description automatically generated">
            <a:extLst>
              <a:ext uri="{FF2B5EF4-FFF2-40B4-BE49-F238E27FC236}">
                <a16:creationId xmlns:a16="http://schemas.microsoft.com/office/drawing/2014/main" id="{5865C062-F9A4-C44A-A392-D3376D50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701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8442BB9-8CB7-0925-FBEA-78858A74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36" r="11362" b="-3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A6C48F3-8331-19CD-C0B2-C5402A5DA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6" r="10762" b="5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7561553-DF2C-884E-2C0E-381539263D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03" r="10146" b="5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BA6C48F3-8331-19CD-C0B2-C5402A5DA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63" r="-3" b="5034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Picture 7" descr="A picture containing grass, sky, outdoor, day&#10;&#10;Description automatically generated">
            <a:extLst>
              <a:ext uri="{FF2B5EF4-FFF2-40B4-BE49-F238E27FC236}">
                <a16:creationId xmlns:a16="http://schemas.microsoft.com/office/drawing/2014/main" id="{5865C062-F9A4-C44A-A392-D3376D50E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71" r="1" b="1548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7561553-DF2C-884E-2C0E-381539263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8442BB9-8CB7-0925-FBEA-78858A746C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88" b="757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8891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186E8-7407-F7FA-856B-5D647E7F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h-TH" sz="5200" dirty="0">
                <a:cs typeface="Angsana New" panose="02020603050405020304" pitchFamily="18" charset="-34"/>
              </a:rPr>
              <a:t>ผลิตภัณฑ์ชุมชนเจ็ดเสมียน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table with baskets of food&#10;&#10;Description automatically generated with low confidence">
            <a:extLst>
              <a:ext uri="{FF2B5EF4-FFF2-40B4-BE49-F238E27FC236}">
                <a16:creationId xmlns:a16="http://schemas.microsoft.com/office/drawing/2014/main" id="{8E5350C5-CF36-7879-7D65-0709E822A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" r="-2" b="837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Picture 4" descr="A picture containing indoor, box, toy, plastic&#10;&#10;Description automatically generated">
            <a:extLst>
              <a:ext uri="{FF2B5EF4-FFF2-40B4-BE49-F238E27FC236}">
                <a16:creationId xmlns:a16="http://schemas.microsoft.com/office/drawing/2014/main" id="{CFB53019-AAEA-EF34-872E-53E56A02B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" r="-2" b="899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65F38-53E7-4F0A-BA6F-81D0D2F4AED8}"/>
              </a:ext>
            </a:extLst>
          </p:cNvPr>
          <p:cNvSpPr txBox="1"/>
          <p:nvPr/>
        </p:nvSpPr>
        <p:spPr>
          <a:xfrm>
            <a:off x="3949430" y="5931473"/>
            <a:ext cx="204481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มะขามเทศมันพันธุ์สีชมพู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3721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4" name="Content Placeholder 3" descr="A basket of small bottles&#10;&#10;Description automatically generated with medium confidence">
            <a:extLst>
              <a:ext uri="{FF2B5EF4-FFF2-40B4-BE49-F238E27FC236}">
                <a16:creationId xmlns:a16="http://schemas.microsoft.com/office/drawing/2014/main" id="{85B6B095-E5F5-87B8-307D-22B3E9D1D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9" r="-3" b="6795"/>
          <a:stretch/>
        </p:blipFill>
        <p:spPr>
          <a:xfrm>
            <a:off x="0" y="3463499"/>
            <a:ext cx="4003019" cy="3388883"/>
          </a:xfrm>
          <a:prstGeom prst="rect">
            <a:avLst/>
          </a:prstGeom>
        </p:spPr>
      </p:pic>
      <p:pic>
        <p:nvPicPr>
          <p:cNvPr id="7" name="Picture 6" descr="A picture containing indoor, wall, clothing, table&#10;&#10;Description automatically generated">
            <a:extLst>
              <a:ext uri="{FF2B5EF4-FFF2-40B4-BE49-F238E27FC236}">
                <a16:creationId xmlns:a16="http://schemas.microsoft.com/office/drawing/2014/main" id="{C940B038-9BA6-3BAF-7654-47E5C1CF5F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5" name="Picture 14" descr="A picture containing indoor, text, snack, present&#10;&#10;Description automatically generated">
            <a:extLst>
              <a:ext uri="{FF2B5EF4-FFF2-40B4-BE49-F238E27FC236}">
                <a16:creationId xmlns:a16="http://schemas.microsoft.com/office/drawing/2014/main" id="{CD7E41DD-60F4-0FC0-CE32-F7AB21B4B4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r="3975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Content Placeholder 4" descr="A person in a dress&#10;&#10;Description automatically generated with low confidence">
            <a:extLst>
              <a:ext uri="{FF2B5EF4-FFF2-40B4-BE49-F238E27FC236}">
                <a16:creationId xmlns:a16="http://schemas.microsoft.com/office/drawing/2014/main" id="{2A21F750-43AC-3A3F-F22A-8E85F78F89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r="5077" b="-3"/>
          <a:stretch/>
        </p:blipFill>
        <p:spPr>
          <a:xfrm>
            <a:off x="11026" y="-5613"/>
            <a:ext cx="4003019" cy="3388893"/>
          </a:xfrm>
          <a:prstGeom prst="rect">
            <a:avLst/>
          </a:prstGeom>
        </p:spPr>
      </p:pic>
      <p:pic>
        <p:nvPicPr>
          <p:cNvPr id="17" name="Picture 16" descr="A picture containing indoor, knife, flower, table&#10;&#10;Description automatically generated">
            <a:extLst>
              <a:ext uri="{FF2B5EF4-FFF2-40B4-BE49-F238E27FC236}">
                <a16:creationId xmlns:a16="http://schemas.microsoft.com/office/drawing/2014/main" id="{8091F48A-8669-A1EE-52EF-EF7C6C0144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r="10566" b="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3" name="Picture 2" descr="A basket of food on a table&#10;&#10;Description automatically generated with medium confidence">
            <a:extLst>
              <a:ext uri="{FF2B5EF4-FFF2-40B4-BE49-F238E27FC236}">
                <a16:creationId xmlns:a16="http://schemas.microsoft.com/office/drawing/2014/main" id="{3C5F7072-3DDC-B4F3-C972-120E57BE4E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1" r="2" b="15481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E9DFAB-D0DB-527B-C3F7-B7EA5D47C7E9}"/>
              </a:ext>
            </a:extLst>
          </p:cNvPr>
          <p:cNvSpPr txBox="1"/>
          <p:nvPr/>
        </p:nvSpPr>
        <p:spPr>
          <a:xfrm>
            <a:off x="1974715" y="6483050"/>
            <a:ext cx="202984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น้ำมันไพลสด บ้านตาปะกำ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18FCC-AE59-91DA-9A9E-BA5C02767F82}"/>
              </a:ext>
            </a:extLst>
          </p:cNvPr>
          <p:cNvSpPr txBox="1"/>
          <p:nvPr/>
        </p:nvSpPr>
        <p:spPr>
          <a:xfrm>
            <a:off x="10159104" y="6483050"/>
            <a:ext cx="202984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ไชโป้วหวาน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2333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sp useBgFill="1">
        <p:nvSpPr>
          <p:cNvPr id="45" name="Rectangle 40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814121" y="457200"/>
            <a:ext cx="10563758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13" name="Content Placeholder 4" descr="A person holding a cake&#10;&#10;Description automatically generated with medium confidence">
            <a:extLst>
              <a:ext uri="{FF2B5EF4-FFF2-40B4-BE49-F238E27FC236}">
                <a16:creationId xmlns:a16="http://schemas.microsoft.com/office/drawing/2014/main" id="{94105DC0-9EAA-7358-4E4C-BFB5B16E2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4573"/>
          <a:stretch/>
        </p:blipFill>
        <p:spPr>
          <a:xfrm>
            <a:off x="4097284" y="3485092"/>
            <a:ext cx="3847556" cy="2739234"/>
          </a:xfrm>
          <a:prstGeom prst="rect">
            <a:avLst/>
          </a:prstGeom>
        </p:spPr>
      </p:pic>
      <p:pic>
        <p:nvPicPr>
          <p:cNvPr id="12" name="Picture 11" descr="A group of boxes on a table&#10;&#10;Description automatically generated with medium confidence">
            <a:extLst>
              <a:ext uri="{FF2B5EF4-FFF2-40B4-BE49-F238E27FC236}">
                <a16:creationId xmlns:a16="http://schemas.microsoft.com/office/drawing/2014/main" id="{AF5BD85B-0BC4-2FFA-A4BA-7942027A93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4" r="-1" b="16255"/>
          <a:stretch/>
        </p:blipFill>
        <p:spPr>
          <a:xfrm>
            <a:off x="3430803" y="600672"/>
            <a:ext cx="5238513" cy="2739233"/>
          </a:xfrm>
          <a:prstGeom prst="rect">
            <a:avLst/>
          </a:prstGeom>
        </p:spPr>
      </p:pic>
      <p:pic>
        <p:nvPicPr>
          <p:cNvPr id="6" name="Picture 5" descr="A tray of food on a table&#10;&#10;Description automatically generated with low confidence">
            <a:extLst>
              <a:ext uri="{FF2B5EF4-FFF2-40B4-BE49-F238E27FC236}">
                <a16:creationId xmlns:a16="http://schemas.microsoft.com/office/drawing/2014/main" id="{695604FE-2D3F-E2C7-16AA-17A35EE58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5" r="28107" b="1"/>
          <a:stretch/>
        </p:blipFill>
        <p:spPr>
          <a:xfrm>
            <a:off x="983300" y="601529"/>
            <a:ext cx="3301664" cy="56549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6ECC38-0FB4-A3A9-0A3D-F332D391462B}"/>
              </a:ext>
            </a:extLst>
          </p:cNvPr>
          <p:cNvSpPr txBox="1"/>
          <p:nvPr/>
        </p:nvSpPr>
        <p:spPr>
          <a:xfrm>
            <a:off x="2590039" y="5926041"/>
            <a:ext cx="1699641" cy="3305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th-TH" sz="1548" b="1" kern="1200" dirty="0">
                <a:solidFill>
                  <a:schemeClr val="bg1"/>
                </a:solidFill>
                <a:latin typeface="Angsana New" panose="02020603050405020304" pitchFamily="18" charset="-34"/>
                <a:ea typeface="+mn-ea"/>
                <a:cs typeface="+mn-cs"/>
              </a:rPr>
              <a:t>ยุพาเค็กมะพร้าวอ่อน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pic>
        <p:nvPicPr>
          <p:cNvPr id="7" name="Picture 6" descr="A picture containing fruit, natural foods, produce, pineapple&#10;&#10;Description automatically generated">
            <a:extLst>
              <a:ext uri="{FF2B5EF4-FFF2-40B4-BE49-F238E27FC236}">
                <a16:creationId xmlns:a16="http://schemas.microsoft.com/office/drawing/2014/main" id="{C4B8B971-870D-BDB3-921B-C1F0F85655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r="6723" b="5"/>
          <a:stretch/>
        </p:blipFill>
        <p:spPr>
          <a:xfrm>
            <a:off x="8019182" y="600672"/>
            <a:ext cx="3313100" cy="2739233"/>
          </a:xfrm>
          <a:prstGeom prst="rect">
            <a:avLst/>
          </a:prstGeom>
        </p:spPr>
      </p:pic>
      <p:pic>
        <p:nvPicPr>
          <p:cNvPr id="3" name="Picture 2" descr="A group of women standing next to a table of food&#10;&#10;Description automatically generated with medium confidence">
            <a:extLst>
              <a:ext uri="{FF2B5EF4-FFF2-40B4-BE49-F238E27FC236}">
                <a16:creationId xmlns:a16="http://schemas.microsoft.com/office/drawing/2014/main" id="{804EA588-28A3-E026-BBD7-D25B4A6CAC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r="5034" b="2"/>
          <a:stretch/>
        </p:blipFill>
        <p:spPr>
          <a:xfrm>
            <a:off x="7973833" y="3464229"/>
            <a:ext cx="3313100" cy="2760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2DFB9-C3A9-E582-F795-2068BF5A1DD7}"/>
              </a:ext>
            </a:extLst>
          </p:cNvPr>
          <p:cNvSpPr txBox="1"/>
          <p:nvPr/>
        </p:nvSpPr>
        <p:spPr>
          <a:xfrm>
            <a:off x="10063050" y="5936384"/>
            <a:ext cx="1145650" cy="3305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th-TH" sz="1548" b="1" kern="1200" dirty="0">
                <a:solidFill>
                  <a:schemeClr val="bg1"/>
                </a:solidFill>
                <a:latin typeface="Angsana New" panose="02020603050405020304" pitchFamily="18" charset="-34"/>
                <a:ea typeface="+mn-ea"/>
                <a:cs typeface="+mn-cs"/>
              </a:rPr>
              <a:t>บ้านขนมไทย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D5670-DE33-CEBB-79AC-EFC6ABDDB7B3}"/>
              </a:ext>
            </a:extLst>
          </p:cNvPr>
          <p:cNvSpPr txBox="1"/>
          <p:nvPr/>
        </p:nvSpPr>
        <p:spPr>
          <a:xfrm>
            <a:off x="10041472" y="3030664"/>
            <a:ext cx="1290810" cy="3305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th-TH" sz="1548" b="1" kern="1200" dirty="0">
                <a:solidFill>
                  <a:schemeClr val="bg1"/>
                </a:solidFill>
                <a:latin typeface="Angsana New" panose="02020603050405020304" pitchFamily="18" charset="-34"/>
                <a:ea typeface="+mn-ea"/>
                <a:cs typeface="+mn-cs"/>
              </a:rPr>
              <a:t>ขนมเปี๊ยะคุณยาย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BEE450-EFFD-9ACE-F131-A9711B8735DB}"/>
              </a:ext>
            </a:extLst>
          </p:cNvPr>
          <p:cNvSpPr txBox="1"/>
          <p:nvPr/>
        </p:nvSpPr>
        <p:spPr>
          <a:xfrm>
            <a:off x="6328367" y="2993978"/>
            <a:ext cx="1699641" cy="3305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th-TH" sz="1548" b="1" kern="1200" dirty="0">
                <a:solidFill>
                  <a:schemeClr val="bg1"/>
                </a:solidFill>
                <a:latin typeface="Angsana New" panose="02020603050405020304" pitchFamily="18" charset="-34"/>
                <a:ea typeface="+mn-ea"/>
                <a:cs typeface="+mn-cs"/>
              </a:rPr>
              <a:t>ติ๋มเค็กมะพร้าวอ่อน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1683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6" name="Picture 5" descr="A group of handbags on a table&#10;&#10;Description automatically generated with low confidence">
            <a:extLst>
              <a:ext uri="{FF2B5EF4-FFF2-40B4-BE49-F238E27FC236}">
                <a16:creationId xmlns:a16="http://schemas.microsoft.com/office/drawing/2014/main" id="{AC741C9C-AF59-F193-AF5B-018F90FE6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3" r="-3" b="1388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Picture 2" descr="A picture containing table, indoor, coffee table, wall&#10;&#10;Description automatically generated">
            <a:extLst>
              <a:ext uri="{FF2B5EF4-FFF2-40B4-BE49-F238E27FC236}">
                <a16:creationId xmlns:a16="http://schemas.microsoft.com/office/drawing/2014/main" id="{EEE4660D-555F-0C69-CF74-53AC343E8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3" r="-3" b="10281"/>
          <a:stretch/>
        </p:blipFill>
        <p:spPr>
          <a:xfrm>
            <a:off x="45740" y="3469097"/>
            <a:ext cx="4003019" cy="3388893"/>
          </a:xfrm>
          <a:prstGeom prst="rect">
            <a:avLst/>
          </a:prstGeom>
        </p:spPr>
      </p:pic>
      <p:pic>
        <p:nvPicPr>
          <p:cNvPr id="8" name="Content Placeholder 4" descr="A picture containing toy, floral design, indoor, flower&#10;&#10;Description automatically generated">
            <a:extLst>
              <a:ext uri="{FF2B5EF4-FFF2-40B4-BE49-F238E27FC236}">
                <a16:creationId xmlns:a16="http://schemas.microsoft.com/office/drawing/2014/main" id="{AD1EDCE1-B0C4-839F-44FD-D403BA39E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9" r="20243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Picture 4" descr="A group of knives on a table&#10;&#10;Description automatically generated with medium confidence">
            <a:extLst>
              <a:ext uri="{FF2B5EF4-FFF2-40B4-BE49-F238E27FC236}">
                <a16:creationId xmlns:a16="http://schemas.microsoft.com/office/drawing/2014/main" id="{36D277D6-49A6-BF78-071F-5413973B4A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r="1971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4" name="Content Placeholder 3" descr="A picture containing food, snack, indoor&#10;&#10;Description automatically generated">
            <a:extLst>
              <a:ext uri="{FF2B5EF4-FFF2-40B4-BE49-F238E27FC236}">
                <a16:creationId xmlns:a16="http://schemas.microsoft.com/office/drawing/2014/main" id="{85789999-95E1-E85B-B674-917EF53FFF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3" r="2" b="15889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81EE3-95CD-434C-08ED-FD1D0F98BAE2}"/>
              </a:ext>
            </a:extLst>
          </p:cNvPr>
          <p:cNvSpPr txBox="1"/>
          <p:nvPr/>
        </p:nvSpPr>
        <p:spPr>
          <a:xfrm>
            <a:off x="10701080" y="3013948"/>
            <a:ext cx="148939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บ้านตีมีด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A3CE7-9B88-0343-3FEA-960B5112EF00}"/>
              </a:ext>
            </a:extLst>
          </p:cNvPr>
          <p:cNvSpPr txBox="1"/>
          <p:nvPr/>
        </p:nvSpPr>
        <p:spPr>
          <a:xfrm>
            <a:off x="2524649" y="3013948"/>
            <a:ext cx="148939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ตานี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7B10D-9A43-D901-2B3B-DA8BDA2F04FB}"/>
              </a:ext>
            </a:extLst>
          </p:cNvPr>
          <p:cNvSpPr txBox="1"/>
          <p:nvPr/>
        </p:nvSpPr>
        <p:spPr>
          <a:xfrm>
            <a:off x="5442083" y="1863156"/>
            <a:ext cx="148939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ผ้าข้าวม้า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000676-8F7F-0F8A-952C-C0CAACBF5C82}"/>
              </a:ext>
            </a:extLst>
          </p:cNvPr>
          <p:cNvSpPr txBox="1"/>
          <p:nvPr/>
        </p:nvSpPr>
        <p:spPr>
          <a:xfrm>
            <a:off x="5359940" y="6488658"/>
            <a:ext cx="274858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มาลัยกระดาษ (ทำจากกระดาษทิชชู)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0070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baked goods, clothing, snack&#10;&#10;Description automatically generated">
            <a:extLst>
              <a:ext uri="{FF2B5EF4-FFF2-40B4-BE49-F238E27FC236}">
                <a16:creationId xmlns:a16="http://schemas.microsoft.com/office/drawing/2014/main" id="{955A7A55-4DBA-BB23-D03F-4768C7A07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r="1" b="866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Picture 10" descr="A picture containing snack, food, dessert, fast food&#10;&#10;Description automatically generated">
            <a:extLst>
              <a:ext uri="{FF2B5EF4-FFF2-40B4-BE49-F238E27FC236}">
                <a16:creationId xmlns:a16="http://schemas.microsoft.com/office/drawing/2014/main" id="{8EC5191D-E2DB-543A-373E-9214198AA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0" r="-3" b="2037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4" name="Picture 13" descr="A tray of food on a table&#10;&#10;Description automatically generated with low confidence">
            <a:extLst>
              <a:ext uri="{FF2B5EF4-FFF2-40B4-BE49-F238E27FC236}">
                <a16:creationId xmlns:a16="http://schemas.microsoft.com/office/drawing/2014/main" id="{89ECA83A-908D-0591-FD3D-46E92AD5BE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3" name="Picture 12" descr="A group of boxes on a table&#10;&#10;Description automatically generated with medium confidence">
            <a:extLst>
              <a:ext uri="{FF2B5EF4-FFF2-40B4-BE49-F238E27FC236}">
                <a16:creationId xmlns:a16="http://schemas.microsoft.com/office/drawing/2014/main" id="{DD1DDC1D-1C20-AD1D-37B5-889F7EF829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r="1" b="10128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Content Placeholder 4" descr="A person holding a cake&#10;&#10;Description automatically generated with medium confidence">
            <a:extLst>
              <a:ext uri="{FF2B5EF4-FFF2-40B4-BE49-F238E27FC236}">
                <a16:creationId xmlns:a16="http://schemas.microsoft.com/office/drawing/2014/main" id="{DF959490-0AA0-D177-4DBD-C25D0342B2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17193" r="-2270" b="2383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39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D56DC50-6036-4F6E-86D8-E01DDA1D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tree with a ribbon tied to it&#10;&#10;Description automatically generated">
            <a:extLst>
              <a:ext uri="{FF2B5EF4-FFF2-40B4-BE49-F238E27FC236}">
                <a16:creationId xmlns:a16="http://schemas.microsoft.com/office/drawing/2014/main" id="{1C5EDA86-C25E-CF7F-71DD-99F6E7F33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r="14238" b="17991"/>
          <a:stretch/>
        </p:blipFill>
        <p:spPr>
          <a:xfrm>
            <a:off x="10660" y="0"/>
            <a:ext cx="12178292" cy="6857990"/>
          </a:xfrm>
          <a:prstGeom prst="rect">
            <a:avLst/>
          </a:prstGeom>
        </p:spPr>
      </p:pic>
      <p:pic>
        <p:nvPicPr>
          <p:cNvPr id="6" name="Picture 5" descr="A statue of a person on a horse&#10;&#10;Description automatically generated">
            <a:extLst>
              <a:ext uri="{FF2B5EF4-FFF2-40B4-BE49-F238E27FC236}">
                <a16:creationId xmlns:a16="http://schemas.microsoft.com/office/drawing/2014/main" id="{B612B415-AE7C-C42F-47B9-CB35F6F11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"/>
          <a:stretch/>
        </p:blipFill>
        <p:spPr>
          <a:xfrm>
            <a:off x="20" y="10"/>
            <a:ext cx="6105116" cy="6240777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AA960C-32BA-EEFF-E302-1EC0DD56F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595" y="4224938"/>
            <a:ext cx="6288199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ประวัติความเป็นมา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เจ็ดเสมียน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0F5E2-D1E2-4B0A-763C-705AC2659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5595" y="5724112"/>
            <a:ext cx="6566111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j-cs"/>
              </a:rPr>
              <a:t>   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j-cs"/>
              </a:rPr>
              <a:t>พ.ศ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j-cs"/>
              </a:rPr>
              <a:t>. 2310 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j-cs"/>
              </a:rPr>
              <a:t>สมเด็จพระเจ้าตากสินมหาราชยกทัพมาเพื่อต้องการที่จะรวบรวมไพร่พล</a:t>
            </a:r>
            <a:r>
              <a:rPr lang="th-TH" sz="2000" b="1" kern="1200" dirty="0">
                <a:solidFill>
                  <a:schemeClr val="tx1"/>
                </a:solidFill>
                <a:latin typeface="+mn-lt"/>
                <a:ea typeface="+mn-ea"/>
                <a:cs typeface="+mj-cs"/>
              </a:rPr>
              <a:t>...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j-cs"/>
              </a:rPr>
              <a:t> </a:t>
            </a:r>
          </a:p>
        </p:txBody>
      </p:sp>
      <p:pic>
        <p:nvPicPr>
          <p:cNvPr id="7" name="Picture 6" descr="A train tracks with a sign and trees&#10;&#10;Description automatically generated">
            <a:extLst>
              <a:ext uri="{FF2B5EF4-FFF2-40B4-BE49-F238E27FC236}">
                <a16:creationId xmlns:a16="http://schemas.microsoft.com/office/drawing/2014/main" id="{8CFBAB62-9823-EB36-A1B1-041765362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54" b="89865" l="1346" r="96154">
                        <a14:foregroundMark x1="3077" y1="11712" x2="85385" y2="11712"/>
                        <a14:foregroundMark x1="7308" y1="1577" x2="40000" y2="1351"/>
                        <a14:foregroundMark x1="40000" y1="1351" x2="82500" y2="2703"/>
                        <a14:foregroundMark x1="82500" y1="2703" x2="91731" y2="9009"/>
                        <a14:foregroundMark x1="91731" y1="9009" x2="95962" y2="25450"/>
                        <a14:foregroundMark x1="95962" y1="25450" x2="93654" y2="71396"/>
                        <a14:foregroundMark x1="96154" y1="6532" x2="1346" y2="4054"/>
                        <a14:backgroundMark x1="10192" y1="81757" x2="10192" y2="97523"/>
                        <a14:backgroundMark x1="10192" y1="97523" x2="10000" y2="98198"/>
                        <a14:backgroundMark x1="16154" y1="85135" x2="22115" y2="94144"/>
                        <a14:backgroundMark x1="22115" y1="94144" x2="16154" y2="95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6" r="2" b="2744"/>
          <a:stretch/>
        </p:blipFill>
        <p:spPr>
          <a:xfrm>
            <a:off x="6155158" y="232015"/>
            <a:ext cx="4941485" cy="3877363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8959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67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77" name="Rectangle 69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11" name="Picture 10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16D2F48D-6C4F-5D22-EFAF-74A7AED2E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782"/>
          <a:stretch/>
        </p:blipFill>
        <p:spPr>
          <a:xfrm>
            <a:off x="641180" y="1651973"/>
            <a:ext cx="6410084" cy="3568113"/>
          </a:xfrm>
          <a:prstGeom prst="rect">
            <a:avLst/>
          </a:prstGeom>
        </p:spPr>
      </p:pic>
      <p:sp>
        <p:nvSpPr>
          <p:cNvPr id="78" name="Rectangle 71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33" name="Content Placeholder 32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5ED9DA06-F3EF-430D-AC2D-A970380FD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2" r="1" b="11418"/>
          <a:stretch/>
        </p:blipFill>
        <p:spPr>
          <a:xfrm>
            <a:off x="7695873" y="891045"/>
            <a:ext cx="3854945" cy="1980497"/>
          </a:xfrm>
          <a:prstGeom prst="rect">
            <a:avLst/>
          </a:prstGeom>
        </p:spPr>
      </p:pic>
      <p:sp>
        <p:nvSpPr>
          <p:cNvPr id="79" name="Rectangle 73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anose="02020603050405020304" pitchFamily="18" charset="-34"/>
            </a:endParaRPr>
          </a:p>
        </p:txBody>
      </p:sp>
      <p:pic>
        <p:nvPicPr>
          <p:cNvPr id="5" name="Content Placeholder 4" descr="A group of people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614F712B-22A4-790E-89DF-A69A9C78E6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2550"/>
          <a:stretch/>
        </p:blipFill>
        <p:spPr>
          <a:xfrm>
            <a:off x="8182549" y="3748194"/>
            <a:ext cx="2881592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14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87EB4-426A-C545-4114-C6D4824F8BC1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h-TH" sz="6600" dirty="0"/>
              <a:t>ประเด็น </a:t>
            </a:r>
            <a:r>
              <a:rPr lang="en-US" sz="6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10468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Content Placeholder 9" descr="A road under construction with buildings and a road&#10;&#10;Description automatically generated">
            <a:extLst>
              <a:ext uri="{FF2B5EF4-FFF2-40B4-BE49-F238E27FC236}">
                <a16:creationId xmlns:a16="http://schemas.microsoft.com/office/drawing/2014/main" id="{48E85768-2C7C-3310-4721-02CA94BDF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r="15230" b="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6" name="Picture 5" descr="A train going down the tracks&#10;&#10;Description automatically generated">
            <a:extLst>
              <a:ext uri="{FF2B5EF4-FFF2-40B4-BE49-F238E27FC236}">
                <a16:creationId xmlns:a16="http://schemas.microsoft.com/office/drawing/2014/main" id="{15969760-CB6F-E3E5-EA96-2588652B45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7" r="16221" b="1"/>
          <a:stretch/>
        </p:blipFill>
        <p:spPr>
          <a:xfrm>
            <a:off x="6115323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4D858-DE35-BCB8-AAE0-DB5FA895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42" y="4504766"/>
            <a:ext cx="6095156" cy="235323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การปรับตัวเมื่อรถไฟรางคู่ผ่านชุมชนเจ็ดเสมียน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3192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train on the tracks&#10;&#10;Description automatically generated">
            <a:extLst>
              <a:ext uri="{FF2B5EF4-FFF2-40B4-BE49-F238E27FC236}">
                <a16:creationId xmlns:a16="http://schemas.microsoft.com/office/drawing/2014/main" id="{3FFE35AE-DC2C-7045-3ADB-E15EDD744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16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building with a garden and benches&#10;&#10;Description automatically generated">
            <a:extLst>
              <a:ext uri="{FF2B5EF4-FFF2-40B4-BE49-F238E27FC236}">
                <a16:creationId xmlns:a16="http://schemas.microsoft.com/office/drawing/2014/main" id="{93314545-5D4B-2652-559C-FDABAA534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2" b="12893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15" name="Picture 14" descr="A building next to a train track&#10;&#10;Description automatically generated">
            <a:extLst>
              <a:ext uri="{FF2B5EF4-FFF2-40B4-BE49-F238E27FC236}">
                <a16:creationId xmlns:a16="http://schemas.microsoft.com/office/drawing/2014/main" id="{994DA8B9-F9DF-3F24-B627-E6FF690C19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5" b="-1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5" name="Picture 4" descr="A road with buildings and power lines&#10;&#10;Description automatically generated">
            <a:extLst>
              <a:ext uri="{FF2B5EF4-FFF2-40B4-BE49-F238E27FC236}">
                <a16:creationId xmlns:a16="http://schemas.microsoft.com/office/drawing/2014/main" id="{3A84B202-C780-BAFC-6803-6273DCFF7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1" r="2" b="3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8342FF9-2CAE-67C7-4196-1E3E629BEB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1589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2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Content Placeholder 4" descr="A road with a clock tower and traffic cones&#10;&#10;Description automatically generated">
            <a:extLst>
              <a:ext uri="{FF2B5EF4-FFF2-40B4-BE49-F238E27FC236}">
                <a16:creationId xmlns:a16="http://schemas.microsoft.com/office/drawing/2014/main" id="{66549E8E-7744-DDD9-E62F-38408B004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4" r="21408" b="-1"/>
          <a:stretch/>
        </p:blipFill>
        <p:spPr>
          <a:xfrm>
            <a:off x="6096020" y="10"/>
            <a:ext cx="6095980" cy="6857990"/>
          </a:xfrm>
          <a:prstGeom prst="rect">
            <a:avLst/>
          </a:prstGeom>
        </p:spPr>
      </p:pic>
      <p:pic>
        <p:nvPicPr>
          <p:cNvPr id="10" name="Content Placeholder 4" descr="A train tracks and trees with a circle in the sky&#10;&#10;Description automatically generated">
            <a:extLst>
              <a:ext uri="{FF2B5EF4-FFF2-40B4-BE49-F238E27FC236}">
                <a16:creationId xmlns:a16="http://schemas.microsoft.com/office/drawing/2014/main" id="{C891CD16-1E31-6108-BEDA-C94B4235A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3" r="27399" b="1"/>
          <a:stretch/>
        </p:blipFill>
        <p:spPr>
          <a:xfrm>
            <a:off x="0" y="10"/>
            <a:ext cx="6096000" cy="685799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ED62068-78AB-FAF2-A509-45DEB7E9EE0F}"/>
              </a:ext>
            </a:extLst>
          </p:cNvPr>
          <p:cNvSpPr/>
          <p:nvPr/>
        </p:nvSpPr>
        <p:spPr>
          <a:xfrm>
            <a:off x="1102659" y="5230906"/>
            <a:ext cx="6095980" cy="99508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46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4" descr="A road with a bridge and a bridge&#10;&#10;Description automatically generated">
            <a:extLst>
              <a:ext uri="{FF2B5EF4-FFF2-40B4-BE49-F238E27FC236}">
                <a16:creationId xmlns:a16="http://schemas.microsoft.com/office/drawing/2014/main" id="{FCA626EC-D59F-3E7F-D018-98CBAF86B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128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39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people on a float&#10;&#10;Description automatically generated with low confidence">
            <a:extLst>
              <a:ext uri="{FF2B5EF4-FFF2-40B4-BE49-F238E27FC236}">
                <a16:creationId xmlns:a16="http://schemas.microsoft.com/office/drawing/2014/main" id="{ABBEC7B3-4FB2-3C6F-9B7E-8B521A75F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b="351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93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ecorated float with flowers and a dragon&#10;&#10;Description automatically generated">
            <a:extLst>
              <a:ext uri="{FF2B5EF4-FFF2-40B4-BE49-F238E27FC236}">
                <a16:creationId xmlns:a16="http://schemas.microsoft.com/office/drawing/2014/main" id="{B2376B62-2E55-01D5-EE52-32C2DF144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53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ain track with a sign and trees&#10;&#10;Description automatically generated">
            <a:extLst>
              <a:ext uri="{FF2B5EF4-FFF2-40B4-BE49-F238E27FC236}">
                <a16:creationId xmlns:a16="http://schemas.microsoft.com/office/drawing/2014/main" id="{6FA0B0C3-22C1-F05C-0072-43C16063B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3CCB0A-AE95-EBB5-6062-826F859D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ชุมชนมีการพัฒนาเข้าสู่การเปลี่ยนแปลงอย่างไร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26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aerial view of a town&#10;&#10;Description automatically generated">
            <a:extLst>
              <a:ext uri="{FF2B5EF4-FFF2-40B4-BE49-F238E27FC236}">
                <a16:creationId xmlns:a16="http://schemas.microsoft.com/office/drawing/2014/main" id="{9FFCEAF4-3BF7-9875-05FF-E9AF57BA08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r="6187" b="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B33AF9-172D-CE1E-3415-BA89725D6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ชุมชนเจ็ดเสมียน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Aerial view of a street market&#10;&#10;Description automatically generated">
            <a:extLst>
              <a:ext uri="{FF2B5EF4-FFF2-40B4-BE49-F238E27FC236}">
                <a16:creationId xmlns:a16="http://schemas.microsoft.com/office/drawing/2014/main" id="{B3A4F174-9F33-A3E2-CDE0-17723C202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r="16595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881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handbags on a table&#10;&#10;Description automatically generated with low confidence">
            <a:extLst>
              <a:ext uri="{FF2B5EF4-FFF2-40B4-BE49-F238E27FC236}">
                <a16:creationId xmlns:a16="http://schemas.microsoft.com/office/drawing/2014/main" id="{AC741C9C-AF59-F193-AF5B-018F90FE6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3" r="-3" b="1388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Picture 2" descr="A picture containing table, indoor, coffee table, wall&#10;&#10;Description automatically generated">
            <a:extLst>
              <a:ext uri="{FF2B5EF4-FFF2-40B4-BE49-F238E27FC236}">
                <a16:creationId xmlns:a16="http://schemas.microsoft.com/office/drawing/2014/main" id="{EEE4660D-555F-0C69-CF74-53AC343E8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3" r="-3" b="10281"/>
          <a:stretch/>
        </p:blipFill>
        <p:spPr>
          <a:xfrm>
            <a:off x="45740" y="3469097"/>
            <a:ext cx="4003019" cy="3388893"/>
          </a:xfrm>
          <a:prstGeom prst="rect">
            <a:avLst/>
          </a:prstGeom>
        </p:spPr>
      </p:pic>
      <p:pic>
        <p:nvPicPr>
          <p:cNvPr id="8" name="Content Placeholder 4" descr="A picture containing toy, floral design, indoor, flower&#10;&#10;Description automatically generated">
            <a:extLst>
              <a:ext uri="{FF2B5EF4-FFF2-40B4-BE49-F238E27FC236}">
                <a16:creationId xmlns:a16="http://schemas.microsoft.com/office/drawing/2014/main" id="{AD1EDCE1-B0C4-839F-44FD-D403BA39E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9" r="20243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Picture 4" descr="A group of knives on a table&#10;&#10;Description automatically generated with medium confidence">
            <a:extLst>
              <a:ext uri="{FF2B5EF4-FFF2-40B4-BE49-F238E27FC236}">
                <a16:creationId xmlns:a16="http://schemas.microsoft.com/office/drawing/2014/main" id="{36D277D6-49A6-BF78-071F-5413973B4A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r="1971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4" name="Content Placeholder 3" descr="A picture containing food, snack, indoor&#10;&#10;Description automatically generated">
            <a:extLst>
              <a:ext uri="{FF2B5EF4-FFF2-40B4-BE49-F238E27FC236}">
                <a16:creationId xmlns:a16="http://schemas.microsoft.com/office/drawing/2014/main" id="{85789999-95E1-E85B-B674-917EF53FFF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3" r="2" b="15889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81EE3-95CD-434C-08ED-FD1D0F98BAE2}"/>
              </a:ext>
            </a:extLst>
          </p:cNvPr>
          <p:cNvSpPr txBox="1"/>
          <p:nvPr/>
        </p:nvSpPr>
        <p:spPr>
          <a:xfrm>
            <a:off x="10701080" y="3013948"/>
            <a:ext cx="148939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บ้านตีมีด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A3CE7-9B88-0343-3FEA-960B5112EF00}"/>
              </a:ext>
            </a:extLst>
          </p:cNvPr>
          <p:cNvSpPr txBox="1"/>
          <p:nvPr/>
        </p:nvSpPr>
        <p:spPr>
          <a:xfrm>
            <a:off x="2524649" y="3013948"/>
            <a:ext cx="148939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ตานี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7B10D-9A43-D901-2B3B-DA8BDA2F04FB}"/>
              </a:ext>
            </a:extLst>
          </p:cNvPr>
          <p:cNvSpPr txBox="1"/>
          <p:nvPr/>
        </p:nvSpPr>
        <p:spPr>
          <a:xfrm>
            <a:off x="5442083" y="1863156"/>
            <a:ext cx="148939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ผ้าข้าวม้า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000676-8F7F-0F8A-952C-C0CAACBF5C82}"/>
              </a:ext>
            </a:extLst>
          </p:cNvPr>
          <p:cNvSpPr txBox="1"/>
          <p:nvPr/>
        </p:nvSpPr>
        <p:spPr>
          <a:xfrm>
            <a:off x="5359940" y="6488658"/>
            <a:ext cx="274858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</a:rPr>
              <a:t>มาลัยกระดาษ (ทำจากกระดาษทิชชู)</a:t>
            </a:r>
            <a:endParaRPr 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6403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baked goods, clothing, snack&#10;&#10;Description automatically generated">
            <a:extLst>
              <a:ext uri="{FF2B5EF4-FFF2-40B4-BE49-F238E27FC236}">
                <a16:creationId xmlns:a16="http://schemas.microsoft.com/office/drawing/2014/main" id="{955A7A55-4DBA-BB23-D03F-4768C7A07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r="1" b="866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Picture 10" descr="A picture containing snack, food, dessert, fast food&#10;&#10;Description automatically generated">
            <a:extLst>
              <a:ext uri="{FF2B5EF4-FFF2-40B4-BE49-F238E27FC236}">
                <a16:creationId xmlns:a16="http://schemas.microsoft.com/office/drawing/2014/main" id="{8EC5191D-E2DB-543A-373E-9214198AA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0" r="-3" b="2037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4" name="Picture 13" descr="A tray of food on a table&#10;&#10;Description automatically generated with low confidence">
            <a:extLst>
              <a:ext uri="{FF2B5EF4-FFF2-40B4-BE49-F238E27FC236}">
                <a16:creationId xmlns:a16="http://schemas.microsoft.com/office/drawing/2014/main" id="{89ECA83A-908D-0591-FD3D-46E92AD5BE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3" name="Picture 12" descr="A group of boxes on a table&#10;&#10;Description automatically generated with medium confidence">
            <a:extLst>
              <a:ext uri="{FF2B5EF4-FFF2-40B4-BE49-F238E27FC236}">
                <a16:creationId xmlns:a16="http://schemas.microsoft.com/office/drawing/2014/main" id="{DD1DDC1D-1C20-AD1D-37B5-889F7EF829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r="1" b="10128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Content Placeholder 4" descr="A person holding a cake&#10;&#10;Description automatically generated with medium confidence">
            <a:extLst>
              <a:ext uri="{FF2B5EF4-FFF2-40B4-BE49-F238E27FC236}">
                <a16:creationId xmlns:a16="http://schemas.microsoft.com/office/drawing/2014/main" id="{DF959490-0AA0-D177-4DBD-C25D0342B2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17193" r="-2270" b="2383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42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A view of a river and a city&#10;&#10;Description automatically generated">
            <a:extLst>
              <a:ext uri="{FF2B5EF4-FFF2-40B4-BE49-F238E27FC236}">
                <a16:creationId xmlns:a16="http://schemas.microsoft.com/office/drawing/2014/main" id="{8CDD0905-EBF3-4CA6-33EE-0065ACD85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2" r="20651" b="-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8" name="Picture 7" descr="A train station with a train track&#10;&#10;Description automatically generated">
            <a:extLst>
              <a:ext uri="{FF2B5EF4-FFF2-40B4-BE49-F238E27FC236}">
                <a16:creationId xmlns:a16="http://schemas.microsoft.com/office/drawing/2014/main" id="{1CBB141A-0480-FC0C-AE9C-E2367362C3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r="18468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C43F903-8663-C516-8558-32E9B583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ชุมชนเจ็ดเสมียน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lothing, person, outdoor, footwear&#10;&#10;Description automatically generated">
            <a:extLst>
              <a:ext uri="{FF2B5EF4-FFF2-40B4-BE49-F238E27FC236}">
                <a16:creationId xmlns:a16="http://schemas.microsoft.com/office/drawing/2014/main" id="{3B71D7CE-8E10-84FA-5846-D5878D65A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r="15947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6" name="Picture 5" descr="A sign with flowers in a planter&#10;&#10;Description automatically generated">
            <a:extLst>
              <a:ext uri="{FF2B5EF4-FFF2-40B4-BE49-F238E27FC236}">
                <a16:creationId xmlns:a16="http://schemas.microsoft.com/office/drawing/2014/main" id="{B079F4AB-4B15-D8F4-D667-38DCB4648A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1" b="4933"/>
          <a:stretch/>
        </p:blipFill>
        <p:spPr>
          <a:xfrm>
            <a:off x="6096010" y="10"/>
            <a:ext cx="6095999" cy="685799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16E5E-B48E-D246-5703-C453AEBC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กลุ่มชาติพันธุ์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91631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5" name="Picture 4" descr="เส้นชัย">
            <a:extLst>
              <a:ext uri="{FF2B5EF4-FFF2-40B4-BE49-F238E27FC236}">
                <a16:creationId xmlns:a16="http://schemas.microsoft.com/office/drawing/2014/main" id="{B0CE1A7A-9CEF-F0D8-3017-6A6F8AA97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35911" r="1384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6" name="Picture 5" descr="A train on the tracks&#10;&#10;Description automatically generated">
            <a:extLst>
              <a:ext uri="{FF2B5EF4-FFF2-40B4-BE49-F238E27FC236}">
                <a16:creationId xmlns:a16="http://schemas.microsoft.com/office/drawing/2014/main" id="{286C52B4-E379-6DBE-35A8-811DAD7ED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27489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45166-7761-7B67-2725-982929F07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9879" y="81504"/>
            <a:ext cx="4896785" cy="9885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เส้นทางการคมนาคม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287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train station with a building&#10;&#10;Description automatically generated">
            <a:extLst>
              <a:ext uri="{FF2B5EF4-FFF2-40B4-BE49-F238E27FC236}">
                <a16:creationId xmlns:a16="http://schemas.microsoft.com/office/drawing/2014/main" id="{D1B8663F-25F4-095F-8071-E702294D5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r="13011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5" name="Picture 4" descr="A train tracks with a sign and trees&#10;&#10;Description automatically generated">
            <a:extLst>
              <a:ext uri="{FF2B5EF4-FFF2-40B4-BE49-F238E27FC236}">
                <a16:creationId xmlns:a16="http://schemas.microsoft.com/office/drawing/2014/main" id="{FCFF3A7B-4771-EAFD-FCC1-BB837E1B0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4" b="89865" l="1346" r="96154">
                        <a14:foregroundMark x1="3077" y1="11712" x2="85385" y2="11712"/>
                        <a14:foregroundMark x1="7308" y1="1577" x2="40000" y2="1351"/>
                        <a14:foregroundMark x1="40000" y1="1351" x2="82500" y2="2703"/>
                        <a14:foregroundMark x1="82500" y1="2703" x2="91731" y2="9009"/>
                        <a14:foregroundMark x1="91731" y1="9009" x2="95962" y2="25450"/>
                        <a14:foregroundMark x1="95962" y1="25450" x2="93654" y2="71396"/>
                        <a14:foregroundMark x1="96154" y1="6532" x2="1346" y2="4054"/>
                        <a14:backgroundMark x1="10192" y1="81757" x2="10192" y2="97523"/>
                        <a14:backgroundMark x1="10192" y1="97523" x2="10000" y2="98198"/>
                        <a14:backgroundMark x1="16154" y1="85135" x2="22115" y2="94144"/>
                        <a14:backgroundMark x1="22115" y1="94144" x2="16154" y2="95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5" r="7096" b="2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D5CE6-DB04-D7BD-2735-4B1C69E65FD0}"/>
              </a:ext>
            </a:extLst>
          </p:cNvPr>
          <p:cNvSpPr txBox="1"/>
          <p:nvPr/>
        </p:nvSpPr>
        <p:spPr>
          <a:xfrm>
            <a:off x="404553" y="3091928"/>
            <a:ext cx="907999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สถานีรถไฟ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309252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in on the tracks&#10;&#10;Description automatically generated">
            <a:extLst>
              <a:ext uri="{FF2B5EF4-FFF2-40B4-BE49-F238E27FC236}">
                <a16:creationId xmlns:a16="http://schemas.microsoft.com/office/drawing/2014/main" id="{92D58FD4-0035-5280-4104-94704263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4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2999</TotalTime>
  <Words>1445</Words>
  <Application>Microsoft Office PowerPoint</Application>
  <PresentationFormat>Widescreen</PresentationFormat>
  <Paragraphs>87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Angsana New</vt:lpstr>
      <vt:lpstr>Arial</vt:lpstr>
      <vt:lpstr>Avenir Next LT Pro</vt:lpstr>
      <vt:lpstr>Calibri</vt:lpstr>
      <vt:lpstr>Calibri Light</vt:lpstr>
      <vt:lpstr>Cloud</vt:lpstr>
      <vt:lpstr>Cordia New</vt:lpstr>
      <vt:lpstr>office theme</vt:lpstr>
      <vt:lpstr>PowerPoint Presentation</vt:lpstr>
      <vt:lpstr>PowerPoint Presentation</vt:lpstr>
      <vt:lpstr>ประวัติความเป็นมา  "เจ็ดเสมียน"</vt:lpstr>
      <vt:lpstr>ชุมชนเจ็ดเสมียน </vt:lpstr>
      <vt:lpstr>ชุมชนเจ็ดเสมียน</vt:lpstr>
      <vt:lpstr>กลุ่มชาติพันธุ์</vt:lpstr>
      <vt:lpstr>เส้นทางการคมนาคม</vt:lpstr>
      <vt:lpstr>PowerPoint Presentation</vt:lpstr>
      <vt:lpstr>PowerPoint Presentation</vt:lpstr>
      <vt:lpstr>PowerPoint Presentation</vt:lpstr>
      <vt:lpstr>PowerPoint Presentation</vt:lpstr>
      <vt:lpstr>ถนอมอาหารไชโป้ว</vt:lpstr>
      <vt:lpstr>PowerPoint Presentation</vt:lpstr>
      <vt:lpstr>ตลาดเจ็ดเสมียน</vt:lpstr>
      <vt:lpstr>ประเพณีแห่ดอกไม้ ท้ายสงกรานต์เจ็ดเสมียน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การพัฒนาของชุมชนเจ็ดเสมียน</vt:lpstr>
      <vt:lpstr>ผลงานและรางวัล</vt:lpstr>
      <vt:lpstr>PowerPoint Presentation</vt:lpstr>
      <vt:lpstr>PowerPoint Presentation</vt:lpstr>
      <vt:lpstr>ผลิตภัณฑ์ชุมชนเจ็ดเสมียน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การปรับตัวเมื่อรถไฟรางคู่ผ่านชุมชนเจ็ดเสมียน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ชุมชนมีการพัฒนาเข้าสู่การเปลี่ยนแปลงอย่างไร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Pookie Pook Pook</dc:creator>
  <cp:lastModifiedBy>SUPAWADEE SUNGWAN</cp:lastModifiedBy>
  <cp:revision>332</cp:revision>
  <dcterms:created xsi:type="dcterms:W3CDTF">2023-06-19T07:14:13Z</dcterms:created>
  <dcterms:modified xsi:type="dcterms:W3CDTF">2023-10-04T09:16:32Z</dcterms:modified>
</cp:coreProperties>
</file>